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3"/>
  </p:notesMasterIdLst>
  <p:sldIdLst>
    <p:sldId id="256" r:id="rId2"/>
    <p:sldId id="278" r:id="rId3"/>
    <p:sldId id="269" r:id="rId4"/>
    <p:sldId id="270" r:id="rId5"/>
    <p:sldId id="271" r:id="rId6"/>
    <p:sldId id="272" r:id="rId7"/>
    <p:sldId id="275" r:id="rId8"/>
    <p:sldId id="279" r:id="rId9"/>
    <p:sldId id="276" r:id="rId10"/>
    <p:sldId id="282" r:id="rId11"/>
    <p:sldId id="257" r:id="rId12"/>
    <p:sldId id="280" r:id="rId13"/>
    <p:sldId id="259" r:id="rId14"/>
    <p:sldId id="261" r:id="rId15"/>
    <p:sldId id="262" r:id="rId16"/>
    <p:sldId id="264" r:id="rId17"/>
    <p:sldId id="265" r:id="rId18"/>
    <p:sldId id="258" r:id="rId19"/>
    <p:sldId id="260" r:id="rId20"/>
    <p:sldId id="273" r:id="rId21"/>
    <p:sldId id="274" r:id="rId22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938119CB-F4FC-4FE0-8B9D-AA0BD8415F4F}">
          <p14:sldIdLst>
            <p14:sldId id="256"/>
            <p14:sldId id="278"/>
            <p14:sldId id="269"/>
            <p14:sldId id="270"/>
            <p14:sldId id="271"/>
            <p14:sldId id="272"/>
            <p14:sldId id="275"/>
            <p14:sldId id="279"/>
            <p14:sldId id="276"/>
            <p14:sldId id="282"/>
            <p14:sldId id="257"/>
            <p14:sldId id="280"/>
            <p14:sldId id="259"/>
            <p14:sldId id="261"/>
            <p14:sldId id="262"/>
            <p14:sldId id="264"/>
            <p14:sldId id="265"/>
            <p14:sldId id="258"/>
            <p14:sldId id="260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A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13" autoAdjust="0"/>
    <p:restoredTop sz="94660"/>
  </p:normalViewPr>
  <p:slideViewPr>
    <p:cSldViewPr snapToGrid="0">
      <p:cViewPr varScale="1">
        <p:scale>
          <a:sx n="72" d="100"/>
          <a:sy n="72" d="100"/>
        </p:scale>
        <p:origin x="5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3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4563F-21EB-485E-97C1-74E0B9EADD16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F7178-841B-447F-B557-F2B9995385B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84835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F7178-841B-447F-B557-F2B9995385B9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56425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D2608D-E475-4D0D-9DDB-7928D62121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4B36A45-9D80-4C8F-8A7C-0B0928F66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F612486-EB93-421A-B108-976DBCADE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C6520F-7832-4BB9-B2C2-8FF419AA0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31F4126-7D94-459C-A2B1-8BD28216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61693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34E1B1-22DA-4EBF-816A-514D2B8FD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0749A05-66B0-48D2-9425-36581382C8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84F6D0E-2FF8-4C35-A492-B274CF0AF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016916-57FA-4F70-A06C-4C5698D1A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63C6B4E-E886-4893-93AB-9B78E511A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12845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A6C17E31-7D48-4FEA-A604-9F89C70A05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38F0287-3C3D-4E68-AA01-2C1A859BBD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FA10B34-A5F1-4F54-84DF-6E9678867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DA16C2F-E91D-4596-92B1-DE20885DE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07036B6-9626-44FF-B909-1AE2EACBD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5862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4450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6DE7B0-0C71-4BCA-9154-6C58CAC45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EF6C94-B41A-4A67-8227-8A088AACD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DE30976-E656-4FAE-90CE-F9DB7A893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FBCD8D3-2B79-4DFD-B20D-2570CD03A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775E76C-D83B-4444-B438-53689FCB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5607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669630-25C1-4296-A2F5-D8E264C36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A726D42-C593-412C-B274-6DF0E6754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943ECCA-BDCA-4351-A6D3-38BD161E8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266F55F-D2B4-43EE-9020-0114AD51D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FFB4616-189A-417E-BED5-362867823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92823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A37DDC-5E38-44A2-9117-5CD45A7D2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5913458-D554-4C1A-BEBA-6C5BFFAA2E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3BFD506-6E57-4E16-92EF-83C6F67ED1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83D0967-F6FB-4DEF-B658-749D2C086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53601D0-584C-4ABC-A4ED-DDD665D42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AB76934-7D1E-4800-90E5-1DFD7D444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9759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4F0620-EA93-4043-B879-5562F9447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3577426-F398-4DAE-801A-3C3121EB1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72735B5-68B4-4877-BE7A-4022E38524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D7FC461-4BB8-4D7B-8EE8-5478D0A41C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554562E-4676-4B43-9C01-CE72CED1CF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2A6D35B5-E212-4881-AE22-C74B17C72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0756D499-278E-420E-B5BA-0EF342524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6382F05-9135-4024-B616-92227D051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15858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D5F311-45B3-46BC-8298-BEBA58849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F145E9A-4872-45C9-ACA3-6962D5E63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CEE1333-16BD-457B-9AB2-E30F1F512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97F87C7-D62F-4772-872F-723EC380F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121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0F46DA9-A978-4868-9A35-7AA54DD8C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664D41A-7941-4927-B4FB-592D9F7BB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33EC383-4914-48A3-AC14-7D8E0F879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4919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1C551E-29DC-43AE-BD1B-203690D0D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1F33A32-BCB9-4471-BA8C-77633DDE2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39BEE11-04D5-4EE9-98E1-0291EADDAD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3620088-21A6-47F0-AD89-14DD81B05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C1A739D-9D5E-4ECD-9DFB-9E7C3DFDE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7134221-64E4-4264-A9CD-DC8CFD02D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8089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4533BD-416D-4C8B-BF78-2B2F44EED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4E064F2-0D54-4755-A43A-AA18402E5F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230C04C-EA38-4C29-A0A0-6B19C888F7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AA86CC4-DE5A-4CD0-8B20-D30A18B8E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B781031-A327-4CED-AE48-184B67087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FBA5323-4209-45A9-B335-A08132FD2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85951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F6D672E-B123-47C9-A297-0E62CCAC9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9441EEE-D5EC-49D8-AEFB-A562B9FED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86FC711-3172-45D1-8350-E7156205B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82D4F-A1ED-4EEB-9C23-F4971FD7E0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3FC8997-072B-431D-976E-D0E5B34195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69335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sv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theshelterknokke.b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buiten, gras, natuur, lucht&#10;&#10;Beschrijving is gegenereerd met zeer hoge betrouwbaarheid">
            <a:extLst>
              <a:ext uri="{FF2B5EF4-FFF2-40B4-BE49-F238E27FC236}">
                <a16:creationId xmlns:a16="http://schemas.microsoft.com/office/drawing/2014/main" id="{4E23F671-6DFB-4312-9AD8-CD880513EB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A3DF2AF-6B40-44E0-90BA-4DFC960F49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30184" y="3531612"/>
            <a:ext cx="6672838" cy="1414311"/>
          </a:xfrm>
        </p:spPr>
        <p:txBody>
          <a:bodyPr>
            <a:normAutofit/>
          </a:bodyPr>
          <a:lstStyle/>
          <a:p>
            <a:r>
              <a:rPr lang="nl-BE" sz="4800"/>
              <a:t>Het Zwin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69F5A7E-BFDD-4698-8E49-299AB2DD92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30185" y="5023821"/>
            <a:ext cx="6672838" cy="476867"/>
          </a:xfrm>
        </p:spPr>
        <p:txBody>
          <a:bodyPr>
            <a:normAutofit/>
          </a:bodyPr>
          <a:lstStyle/>
          <a:p>
            <a:r>
              <a:rPr lang="nl-BE" sz="1800"/>
              <a:t>Welkom in de internationale luchthaven voor vogels</a:t>
            </a:r>
          </a:p>
        </p:txBody>
      </p:sp>
    </p:spTree>
    <p:extLst>
      <p:ext uri="{BB962C8B-B14F-4D97-AF65-F5344CB8AC3E}">
        <p14:creationId xmlns:p14="http://schemas.microsoft.com/office/powerpoint/2010/main" val="14643194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2468C2-C28C-4553-B9AC-422EC67FE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199" y="685800"/>
            <a:ext cx="10018713" cy="1752599"/>
          </a:xfrm>
        </p:spPr>
        <p:txBody>
          <a:bodyPr/>
          <a:lstStyle/>
          <a:p>
            <a:r>
              <a:rPr lang="nl-BE" dirty="0"/>
              <a:t>Ontdek het park</a:t>
            </a:r>
          </a:p>
        </p:txBody>
      </p:sp>
      <p:pic>
        <p:nvPicPr>
          <p:cNvPr id="7" name="afbHuttenparcours" descr="Afbeelding met boom, buiten, gebouw, lucht&#10;&#10;Beschrijving is gegenereerd met zeer hoge betrouwbaarheid">
            <a:extLst>
              <a:ext uri="{FF2B5EF4-FFF2-40B4-BE49-F238E27FC236}">
                <a16:creationId xmlns:a16="http://schemas.microsoft.com/office/drawing/2014/main" id="{4ADAE303-334D-4993-97CF-130519B56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309" y="2243846"/>
            <a:ext cx="2255520" cy="1714500"/>
          </a:xfrm>
          <a:prstGeom prst="rect">
            <a:avLst/>
          </a:prstGeom>
        </p:spPr>
      </p:pic>
      <p:pic>
        <p:nvPicPr>
          <p:cNvPr id="9" name="afbKijkcentrum" descr="Afbeelding met plafond, binnen, vloer, gebouw&#10;&#10;Beschrijving is gegenereerd met zeer hoge betrouwbaarheid">
            <a:extLst>
              <a:ext uri="{FF2B5EF4-FFF2-40B4-BE49-F238E27FC236}">
                <a16:creationId xmlns:a16="http://schemas.microsoft.com/office/drawing/2014/main" id="{A5772DA8-60FE-4357-9185-45A7C24D3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751" y="2243846"/>
            <a:ext cx="2255520" cy="1714500"/>
          </a:xfrm>
          <a:prstGeom prst="rect">
            <a:avLst/>
          </a:prstGeom>
        </p:spPr>
      </p:pic>
      <p:pic>
        <p:nvPicPr>
          <p:cNvPr id="11" name="afbTentoonstelling" descr="Afbeelding met binnen, persoon, vloer, staand&#10;&#10;Beschrijving is gegenereerd met hoge betrouwbaarheid">
            <a:extLst>
              <a:ext uri="{FF2B5EF4-FFF2-40B4-BE49-F238E27FC236}">
                <a16:creationId xmlns:a16="http://schemas.microsoft.com/office/drawing/2014/main" id="{218E7F11-A581-4E96-998B-60551EAB41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88" y="2243846"/>
            <a:ext cx="2255520" cy="1714500"/>
          </a:xfrm>
          <a:prstGeom prst="rect">
            <a:avLst/>
          </a:prstGeom>
        </p:spPr>
      </p:pic>
      <p:pic>
        <p:nvPicPr>
          <p:cNvPr id="13" name="afbPanoramatoren" descr="Afbeelding met hek, lucht, buiten, persoon&#10;&#10;Beschrijving is gegenereerd met zeer hoge betrouwbaarheid">
            <a:extLst>
              <a:ext uri="{FF2B5EF4-FFF2-40B4-BE49-F238E27FC236}">
                <a16:creationId xmlns:a16="http://schemas.microsoft.com/office/drawing/2014/main" id="{A0C6ACE6-9AC8-4A3F-83D1-9BED23C779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030" y="2243846"/>
            <a:ext cx="2255520" cy="1714500"/>
          </a:xfrm>
          <a:prstGeom prst="rect">
            <a:avLst/>
          </a:prstGeom>
        </p:spPr>
      </p:pic>
      <p:sp>
        <p:nvSpPr>
          <p:cNvPr id="15" name="txtTentoonstelling">
            <a:extLst>
              <a:ext uri="{FF2B5EF4-FFF2-40B4-BE49-F238E27FC236}">
                <a16:creationId xmlns:a16="http://schemas.microsoft.com/office/drawing/2014/main" id="{0A93B3FC-FDD2-45D7-AA6F-8F4D9A6418D7}"/>
              </a:ext>
            </a:extLst>
          </p:cNvPr>
          <p:cNvSpPr txBox="1"/>
          <p:nvPr/>
        </p:nvSpPr>
        <p:spPr>
          <a:xfrm>
            <a:off x="1731908" y="4096436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Tentoonstelling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Vlieg mee met de Zwin-trekvogels en beleef een boeiende reis vol verrassingen.</a:t>
            </a:r>
          </a:p>
        </p:txBody>
      </p:sp>
      <p:sp>
        <p:nvSpPr>
          <p:cNvPr id="16" name="txtHuttenparcours">
            <a:extLst>
              <a:ext uri="{FF2B5EF4-FFF2-40B4-BE49-F238E27FC236}">
                <a16:creationId xmlns:a16="http://schemas.microsoft.com/office/drawing/2014/main" id="{57CF89FB-FA99-4F50-A089-9A5FC728BDC3}"/>
              </a:ext>
            </a:extLst>
          </p:cNvPr>
          <p:cNvSpPr txBox="1"/>
          <p:nvPr/>
        </p:nvSpPr>
        <p:spPr>
          <a:xfrm>
            <a:off x="4374309" y="4104012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Huttenparcours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Het buitenparcours met hutjes leidt je via talrijke belevingspunten. Je komt er heel dicht bij de natuur.</a:t>
            </a:r>
          </a:p>
        </p:txBody>
      </p:sp>
      <p:sp>
        <p:nvSpPr>
          <p:cNvPr id="17" name="txtPanoramatoren">
            <a:extLst>
              <a:ext uri="{FF2B5EF4-FFF2-40B4-BE49-F238E27FC236}">
                <a16:creationId xmlns:a16="http://schemas.microsoft.com/office/drawing/2014/main" id="{D18D5943-ED99-434B-A3E4-A1FC054DE8A5}"/>
              </a:ext>
            </a:extLst>
          </p:cNvPr>
          <p:cNvSpPr txBox="1"/>
          <p:nvPr/>
        </p:nvSpPr>
        <p:spPr>
          <a:xfrm>
            <a:off x="7013350" y="4104012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Panoramatoren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Geniet van het 360° prachtige zicht op de omliggende natuur.</a:t>
            </a:r>
          </a:p>
        </p:txBody>
      </p:sp>
      <p:sp>
        <p:nvSpPr>
          <p:cNvPr id="18" name="txtKijkcentrum">
            <a:extLst>
              <a:ext uri="{FF2B5EF4-FFF2-40B4-BE49-F238E27FC236}">
                <a16:creationId xmlns:a16="http://schemas.microsoft.com/office/drawing/2014/main" id="{1812129A-5164-46F3-A355-E191C8486E0C}"/>
              </a:ext>
            </a:extLst>
          </p:cNvPr>
          <p:cNvSpPr txBox="1"/>
          <p:nvPr/>
        </p:nvSpPr>
        <p:spPr>
          <a:xfrm>
            <a:off x="9652391" y="4105103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Kijkcentrum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Een observatiepost met een prachtig uitzicht op de unieke Zwinvlakte</a:t>
            </a:r>
          </a:p>
        </p:txBody>
      </p:sp>
      <p:pic>
        <p:nvPicPr>
          <p:cNvPr id="4" name="Graphic 3" descr="Pijl: lichte curve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A7D0C5F-BC25-404E-AA02-C94985A59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95191" y="5943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5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ADAED9C5-D4E4-4784-A627-53717588E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Vogels in het Zwin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08908035-E000-4E84-8E13-5F79E01083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5" name="Tijdelijke aanduiding voor inhoud 4" descr="Afbeelding met dier, vogel, watervogel, water&#10;&#10;Beschrijving is gegenereerd met zeer hoge betrouwbaarheid">
            <a:extLst>
              <a:ext uri="{FF2B5EF4-FFF2-40B4-BE49-F238E27FC236}">
                <a16:creationId xmlns:a16="http://schemas.microsoft.com/office/drawing/2014/main" id="{CFEC8548-CC26-403E-82E1-81551570C8B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9" r="254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llellogram 5">
            <a:extLst>
              <a:ext uri="{FF2B5EF4-FFF2-40B4-BE49-F238E27FC236}">
                <a16:creationId xmlns:a16="http://schemas.microsoft.com/office/drawing/2014/main" id="{6BD37B9D-6818-4CB2-9191-E6ABBF9FF246}"/>
              </a:ext>
            </a:extLst>
          </p:cNvPr>
          <p:cNvSpPr/>
          <p:nvPr/>
        </p:nvSpPr>
        <p:spPr>
          <a:xfrm>
            <a:off x="-369455" y="1126836"/>
            <a:ext cx="6096000" cy="775856"/>
          </a:xfrm>
          <a:prstGeom prst="parallelogram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nl-BE" sz="4400" dirty="0"/>
              <a:t>Vogels in het Zwin</a:t>
            </a:r>
          </a:p>
        </p:txBody>
      </p:sp>
    </p:spTree>
    <p:extLst>
      <p:ext uri="{BB962C8B-B14F-4D97-AF65-F5344CB8AC3E}">
        <p14:creationId xmlns:p14="http://schemas.microsoft.com/office/powerpoint/2010/main" val="2707503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irkel met foto">
            <a:extLst>
              <a:ext uri="{FF2B5EF4-FFF2-40B4-BE49-F238E27FC236}">
                <a16:creationId xmlns:a16="http://schemas.microsoft.com/office/drawing/2014/main" id="{FD272822-39D4-4829-A5A6-E58C82FEB132}"/>
              </a:ext>
            </a:extLst>
          </p:cNvPr>
          <p:cNvSpPr/>
          <p:nvPr/>
        </p:nvSpPr>
        <p:spPr>
          <a:xfrm>
            <a:off x="4850704" y="576197"/>
            <a:ext cx="5386192" cy="5386192"/>
          </a:xfrm>
          <a:prstGeom prst="ellipse">
            <a:avLst/>
          </a:prstGeom>
          <a:blipFill>
            <a:blip r:embed="rId2"/>
            <a:stretch>
              <a:fillRect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Cirkel buitenrand">
            <a:extLst>
              <a:ext uri="{FF2B5EF4-FFF2-40B4-BE49-F238E27FC236}">
                <a16:creationId xmlns:a16="http://schemas.microsoft.com/office/drawing/2014/main" id="{9D93AEE5-2355-4E14-ABCD-DB058B0759A4}"/>
              </a:ext>
            </a:extLst>
          </p:cNvPr>
          <p:cNvSpPr/>
          <p:nvPr/>
        </p:nvSpPr>
        <p:spPr>
          <a:xfrm>
            <a:off x="4843800" y="569293"/>
            <a:ext cx="5400000" cy="5400000"/>
          </a:xfrm>
          <a:prstGeom prst="ellipse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Ovaal 1">
            <a:extLst>
              <a:ext uri="{FF2B5EF4-FFF2-40B4-BE49-F238E27FC236}">
                <a16:creationId xmlns:a16="http://schemas.microsoft.com/office/drawing/2014/main" id="{7BAECEA0-746A-4986-BA0F-E2480ADEA8AB}"/>
              </a:ext>
            </a:extLst>
          </p:cNvPr>
          <p:cNvSpPr/>
          <p:nvPr/>
        </p:nvSpPr>
        <p:spPr>
          <a:xfrm>
            <a:off x="4957011" y="385011"/>
            <a:ext cx="276726" cy="27672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10073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4" descr="Afbeelding met buiten, vogel, boom, gras&#10;&#10;Beschrijving is gegenereerd met zeer hoge betrouwbaarheid">
            <a:extLst>
              <a:ext uri="{FF2B5EF4-FFF2-40B4-BE49-F238E27FC236}">
                <a16:creationId xmlns:a16="http://schemas.microsoft.com/office/drawing/2014/main" id="{86659E78-84C9-4DD6-B1E1-1AA10A3726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4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192" y="21336"/>
            <a:ext cx="5525624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De ooievaar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1795271"/>
            <a:ext cx="5260680" cy="3995929"/>
          </a:xfrm>
        </p:spPr>
        <p:txBody>
          <a:bodyPr anchor="b">
            <a:normAutofit lnSpcReduction="10000"/>
          </a:bodyPr>
          <a:lstStyle/>
          <a:p>
            <a:pPr marL="216000" indent="-216000"/>
            <a:r>
              <a:rPr lang="en-US" sz="2000" b="1" dirty="0" err="1"/>
              <a:t>Nestplaatsen</a:t>
            </a:r>
            <a:br>
              <a:rPr lang="en-US" sz="2000" dirty="0"/>
            </a:br>
            <a:r>
              <a:rPr lang="en-US" sz="2000" dirty="0"/>
              <a:t>In </a:t>
            </a:r>
            <a:r>
              <a:rPr lang="en-US" sz="2000" dirty="0" err="1"/>
              <a:t>totaal</a:t>
            </a:r>
            <a:r>
              <a:rPr lang="en-US" sz="2000" dirty="0"/>
              <a:t> </a:t>
            </a:r>
            <a:r>
              <a:rPr lang="en-US" sz="2000" dirty="0" err="1"/>
              <a:t>zijn</a:t>
            </a:r>
            <a:r>
              <a:rPr lang="en-US" sz="2000" dirty="0"/>
              <a:t> </a:t>
            </a:r>
            <a:r>
              <a:rPr lang="en-US" sz="2000" dirty="0" err="1"/>
              <a:t>er</a:t>
            </a:r>
            <a:r>
              <a:rPr lang="en-US" sz="2000" dirty="0"/>
              <a:t> 31 </a:t>
            </a:r>
            <a:r>
              <a:rPr lang="en-US" sz="2000" dirty="0" err="1"/>
              <a:t>nestplaatsen</a:t>
            </a:r>
            <a:r>
              <a:rPr lang="en-US" sz="2000" dirty="0"/>
              <a:t> in het </a:t>
            </a:r>
            <a:r>
              <a:rPr lang="en-US" sz="2000" dirty="0" err="1"/>
              <a:t>Zwin</a:t>
            </a:r>
            <a:endParaRPr lang="en-US" sz="2000" dirty="0"/>
          </a:p>
          <a:p>
            <a:pPr marL="216000" indent="-216000"/>
            <a:r>
              <a:rPr lang="en-US" sz="2000" b="1" dirty="0"/>
              <a:t>Status</a:t>
            </a:r>
          </a:p>
          <a:p>
            <a:pPr marL="432000" lvl="1" indent="-216000"/>
            <a:r>
              <a:rPr lang="en-US" sz="1600" dirty="0"/>
              <a:t>11 </a:t>
            </a:r>
            <a:r>
              <a:rPr lang="en-US" sz="1600" dirty="0" err="1"/>
              <a:t>geringde</a:t>
            </a:r>
            <a:r>
              <a:rPr lang="en-US" sz="1600" dirty="0"/>
              <a:t> </a:t>
            </a:r>
            <a:r>
              <a:rPr lang="en-US" sz="1600" dirty="0" err="1"/>
              <a:t>ooievaars</a:t>
            </a:r>
            <a:r>
              <a:rPr lang="en-US" sz="1600" dirty="0"/>
              <a:t>, 10 </a:t>
            </a:r>
            <a:r>
              <a:rPr lang="en-US" sz="1600" dirty="0" err="1"/>
              <a:t>waarvan</a:t>
            </a:r>
            <a:r>
              <a:rPr lang="en-US" sz="1600" dirty="0"/>
              <a:t> de ring </a:t>
            </a:r>
            <a:r>
              <a:rPr lang="en-US" sz="1600" dirty="0" err="1"/>
              <a:t>afgelezen</a:t>
            </a:r>
            <a:r>
              <a:rPr lang="en-US" sz="1600" dirty="0"/>
              <a:t> </a:t>
            </a:r>
            <a:r>
              <a:rPr lang="en-US" sz="1600" dirty="0" err="1"/>
              <a:t>kon</a:t>
            </a:r>
            <a:r>
              <a:rPr lang="en-US" sz="1600" dirty="0"/>
              <a:t> </a:t>
            </a:r>
            <a:r>
              <a:rPr lang="en-US" sz="1600" dirty="0" err="1"/>
              <a:t>worden</a:t>
            </a:r>
            <a:endParaRPr lang="en-US" sz="1600" dirty="0"/>
          </a:p>
          <a:p>
            <a:pPr marL="432000" lvl="1" indent="-216000"/>
            <a:r>
              <a:rPr lang="en-US" sz="1600" dirty="0"/>
              <a:t>7 </a:t>
            </a:r>
            <a:r>
              <a:rPr lang="en-US" sz="1600" dirty="0" err="1"/>
              <a:t>niet-geringde</a:t>
            </a:r>
            <a:r>
              <a:rPr lang="en-US" sz="1600" dirty="0"/>
              <a:t> </a:t>
            </a:r>
            <a:r>
              <a:rPr lang="en-US" sz="1600" dirty="0" err="1"/>
              <a:t>ooievaars</a:t>
            </a:r>
            <a:endParaRPr lang="en-US" sz="1600" dirty="0"/>
          </a:p>
          <a:p>
            <a:pPr marL="432000" lvl="1" indent="-216000"/>
            <a:r>
              <a:rPr lang="en-US" sz="1600" dirty="0"/>
              <a:t>van de </a:t>
            </a:r>
            <a:r>
              <a:rPr lang="en-US" sz="1600" dirty="0" err="1"/>
              <a:t>overige</a:t>
            </a:r>
            <a:r>
              <a:rPr lang="en-US" sz="1600" dirty="0"/>
              <a:t> 5 </a:t>
            </a:r>
            <a:r>
              <a:rPr lang="en-US" sz="1600" dirty="0" err="1"/>
              <a:t>kon</a:t>
            </a:r>
            <a:r>
              <a:rPr lang="en-US" sz="1600" dirty="0"/>
              <a:t> </a:t>
            </a:r>
            <a:r>
              <a:rPr lang="en-US" sz="1600" dirty="0" err="1"/>
              <a:t>niet</a:t>
            </a:r>
            <a:r>
              <a:rPr lang="en-US" sz="1600" dirty="0"/>
              <a:t> met </a:t>
            </a:r>
            <a:r>
              <a:rPr lang="en-US" sz="1600" dirty="0" err="1"/>
              <a:t>zekerheid</a:t>
            </a:r>
            <a:r>
              <a:rPr lang="en-US" sz="1600" dirty="0"/>
              <a:t> </a:t>
            </a:r>
            <a:r>
              <a:rPr lang="en-US" sz="1600" dirty="0" err="1"/>
              <a:t>vastgesteld</a:t>
            </a:r>
            <a:r>
              <a:rPr lang="en-US" sz="1600" dirty="0"/>
              <a:t> </a:t>
            </a:r>
            <a:r>
              <a:rPr lang="en-US" sz="1600" dirty="0" err="1"/>
              <a:t>worden</a:t>
            </a:r>
            <a:r>
              <a:rPr lang="en-US" sz="1600" dirty="0"/>
              <a:t> of ze al dan </a:t>
            </a:r>
            <a:r>
              <a:rPr lang="en-US" sz="1600" dirty="0" err="1"/>
              <a:t>niet</a:t>
            </a:r>
            <a:r>
              <a:rPr lang="en-US" sz="1600" dirty="0"/>
              <a:t> </a:t>
            </a:r>
            <a:r>
              <a:rPr lang="en-US" sz="1600" dirty="0" err="1"/>
              <a:t>geringd</a:t>
            </a:r>
            <a:r>
              <a:rPr lang="en-US" sz="1600" dirty="0"/>
              <a:t> </a:t>
            </a:r>
            <a:r>
              <a:rPr lang="en-US" sz="1600" dirty="0" err="1"/>
              <a:t>zijn</a:t>
            </a:r>
            <a:endParaRPr lang="en-US" sz="1600" dirty="0"/>
          </a:p>
          <a:p>
            <a:pPr marL="0" indent="-241200"/>
            <a:r>
              <a:rPr lang="en-US" sz="2000" b="1" dirty="0" err="1"/>
              <a:t>Wist</a:t>
            </a:r>
            <a:r>
              <a:rPr lang="en-US" sz="2000" b="1" dirty="0"/>
              <a:t> je dat..</a:t>
            </a:r>
          </a:p>
          <a:p>
            <a:pPr marL="457200" lvl="1" indent="-241200"/>
            <a:r>
              <a:rPr lang="nl-BE" sz="1600" dirty="0"/>
              <a:t>de ooievaar tot 1,10 m groot kan worden</a:t>
            </a:r>
          </a:p>
          <a:p>
            <a:pPr marL="457200" lvl="1" indent="-241200"/>
            <a:r>
              <a:rPr lang="nl-BE" sz="1600" dirty="0"/>
              <a:t>de ooievaar een vleugelspanwijdte van 195 tot 215cm heeft</a:t>
            </a:r>
          </a:p>
          <a:p>
            <a:pPr marL="457200" lvl="1" indent="-241200"/>
            <a:r>
              <a:rPr lang="nl-BE" sz="1600" dirty="0"/>
              <a:t>ooievaars op één poot staan om hun temperatuur te regelen?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20183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dier, water, vogel, buiten&#10;&#10;Beschrijving is gegenereerd met zeer hoge betrouwbaarheid">
            <a:extLst>
              <a:ext uri="{FF2B5EF4-FFF2-40B4-BE49-F238E27FC236}">
                <a16:creationId xmlns:a16="http://schemas.microsoft.com/office/drawing/2014/main" id="{49B7A09F-6B8E-491A-ABE2-AF78078C89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2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266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De kluut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 marL="216000" indent="-216000">
              <a:lnSpc>
                <a:spcPct val="90000"/>
              </a:lnSpc>
            </a:pPr>
            <a:r>
              <a:rPr lang="en-US" sz="1900" dirty="0"/>
              <a:t>Wit met </a:t>
            </a:r>
            <a:r>
              <a:rPr lang="en-US" sz="1900" dirty="0" err="1"/>
              <a:t>opvallend</a:t>
            </a:r>
            <a:r>
              <a:rPr lang="en-US" sz="1900" dirty="0"/>
              <a:t> </a:t>
            </a:r>
            <a:r>
              <a:rPr lang="en-US" sz="1900" dirty="0" err="1"/>
              <a:t>zwarte</a:t>
            </a:r>
            <a:r>
              <a:rPr lang="en-US" sz="1900" dirty="0"/>
              <a:t> </a:t>
            </a:r>
            <a:r>
              <a:rPr lang="en-US" sz="1900" dirty="0" err="1"/>
              <a:t>tekening</a:t>
            </a:r>
            <a:r>
              <a:rPr lang="nl-BE" sz="1900" dirty="0"/>
              <a:t> </a:t>
            </a:r>
          </a:p>
          <a:p>
            <a:pPr marL="216000" indent="-216000">
              <a:lnSpc>
                <a:spcPct val="90000"/>
              </a:lnSpc>
            </a:pPr>
            <a:r>
              <a:rPr lang="nl-BE" sz="1900" dirty="0"/>
              <a:t>Opgewipte snavel</a:t>
            </a:r>
          </a:p>
          <a:p>
            <a:pPr marL="216000" indent="-216000">
              <a:lnSpc>
                <a:spcPct val="90000"/>
              </a:lnSpc>
            </a:pPr>
            <a:r>
              <a:rPr lang="nl-BE" sz="1900" dirty="0"/>
              <a:t>Lange lichtblauwe poten</a:t>
            </a:r>
          </a:p>
          <a:p>
            <a:pPr marL="216000" indent="-216000">
              <a:lnSpc>
                <a:spcPct val="90000"/>
              </a:lnSpc>
            </a:pPr>
            <a:r>
              <a:rPr lang="nl-BE" sz="1900" dirty="0"/>
              <a:t>42-46 cm, spanwijdte 77-80 cm</a:t>
            </a:r>
          </a:p>
          <a:p>
            <a:pPr marL="216000" indent="-216000">
              <a:lnSpc>
                <a:spcPct val="90000"/>
              </a:lnSpc>
            </a:pPr>
            <a:r>
              <a:rPr lang="nl-BE" sz="1900" dirty="0"/>
              <a:t>Roept luid 'kluut-kluut"</a:t>
            </a:r>
          </a:p>
          <a:p>
            <a:pPr marL="216000" indent="-216000">
              <a:lnSpc>
                <a:spcPct val="90000"/>
              </a:lnSpc>
            </a:pPr>
            <a:r>
              <a:rPr lang="nl-BE" sz="1900" dirty="0"/>
              <a:t>Klein dierlijk voedsel dat zich ophoudt in slik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1931221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fbeeldingsresultaat voor scholekster">
            <a:extLst>
              <a:ext uri="{FF2B5EF4-FFF2-40B4-BE49-F238E27FC236}">
                <a16:creationId xmlns:a16="http://schemas.microsoft.com/office/drawing/2014/main" id="{3DAD1D3C-A1DB-4617-8BB1-1B18EB035A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9"/>
          <a:stretch/>
        </p:blipFill>
        <p:spPr bwMode="auto"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460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De scholekster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 marL="216000" indent="-216000">
              <a:lnSpc>
                <a:spcPct val="90000"/>
              </a:lnSpc>
            </a:pPr>
            <a:r>
              <a:rPr lang="en-US" sz="1900" dirty="0"/>
              <a:t>Zwart-</a:t>
            </a:r>
            <a:r>
              <a:rPr lang="en-US" sz="1900" dirty="0" err="1"/>
              <a:t>witte</a:t>
            </a:r>
            <a:r>
              <a:rPr lang="en-US" sz="1900" dirty="0"/>
              <a:t> </a:t>
            </a:r>
            <a:r>
              <a:rPr lang="en-US" sz="1900" dirty="0" err="1"/>
              <a:t>stevige</a:t>
            </a:r>
            <a:r>
              <a:rPr lang="en-US" sz="1900" dirty="0"/>
              <a:t> </a:t>
            </a:r>
            <a:r>
              <a:rPr lang="en-US" sz="1900" dirty="0" err="1"/>
              <a:t>steltloper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Oranjerode</a:t>
            </a:r>
            <a:r>
              <a:rPr lang="en-US" sz="1900" dirty="0"/>
              <a:t> </a:t>
            </a:r>
            <a:r>
              <a:rPr lang="en-US" sz="1900" dirty="0" err="1"/>
              <a:t>snavel</a:t>
            </a:r>
            <a:r>
              <a:rPr lang="en-US" sz="1900" dirty="0"/>
              <a:t> </a:t>
            </a:r>
            <a:r>
              <a:rPr lang="en-US" sz="1900" dirty="0" err="1"/>
              <a:t>en</a:t>
            </a:r>
            <a:r>
              <a:rPr lang="en-US" sz="1900" dirty="0"/>
              <a:t> </a:t>
            </a:r>
            <a:r>
              <a:rPr lang="en-US" sz="1900" dirty="0" err="1"/>
              <a:t>roze</a:t>
            </a:r>
            <a:r>
              <a:rPr lang="en-US" sz="1900" dirty="0"/>
              <a:t> </a:t>
            </a:r>
            <a:r>
              <a:rPr lang="en-US" sz="1900" dirty="0" err="1"/>
              <a:t>poten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nl-BE" sz="1900" dirty="0"/>
              <a:t>Luidruchtig, roept schel "(te-)piet!"</a:t>
            </a:r>
          </a:p>
          <a:p>
            <a:pPr>
              <a:lnSpc>
                <a:spcPct val="90000"/>
              </a:lnSpc>
            </a:pPr>
            <a:r>
              <a:rPr lang="nl-BE" sz="1900" dirty="0"/>
              <a:t>39-44 cm, spanwijdte 72-83 cm</a:t>
            </a:r>
          </a:p>
          <a:p>
            <a:pPr>
              <a:lnSpc>
                <a:spcPct val="90000"/>
              </a:lnSpc>
            </a:pPr>
            <a:r>
              <a:rPr lang="nl-BE" sz="1900" dirty="0"/>
              <a:t>Voedsel: vooral schelpdieren, wormen, krabben en garnalen</a:t>
            </a:r>
          </a:p>
          <a:p>
            <a:pPr>
              <a:lnSpc>
                <a:spcPct val="90000"/>
              </a:lnSpc>
            </a:pPr>
            <a:r>
              <a:rPr lang="nl-BE" sz="1900" dirty="0"/>
              <a:t>Eén broedsel per jaar, 3-4 eieren</a:t>
            </a:r>
          </a:p>
          <a:p>
            <a:pPr>
              <a:lnSpc>
                <a:spcPct val="90000"/>
              </a:lnSpc>
            </a:pP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4025301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buiten, dier, vogel, water&#10;&#10;Beschrijving is gegenereerd met zeer hoge betrouwbaarheid">
            <a:extLst>
              <a:ext uri="{FF2B5EF4-FFF2-40B4-BE49-F238E27FC236}">
                <a16:creationId xmlns:a16="http://schemas.microsoft.com/office/drawing/2014/main" id="{4A2448D4-05AE-4F8A-9E96-F343107FFC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" r="12885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723899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De lepelaar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 marL="216000" indent="-216000">
              <a:lnSpc>
                <a:spcPct val="90000"/>
              </a:lnSpc>
            </a:pPr>
            <a:r>
              <a:rPr lang="en-US" sz="1900" dirty="0"/>
              <a:t>Grote, </a:t>
            </a:r>
            <a:r>
              <a:rPr lang="en-US" sz="1900" dirty="0" err="1"/>
              <a:t>witte</a:t>
            </a:r>
            <a:r>
              <a:rPr lang="en-US" sz="1900" dirty="0"/>
              <a:t> </a:t>
            </a:r>
            <a:r>
              <a:rPr lang="en-US" sz="1900" dirty="0" err="1"/>
              <a:t>vogel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Unieke</a:t>
            </a:r>
            <a:r>
              <a:rPr lang="en-US" sz="1900" dirty="0"/>
              <a:t> </a:t>
            </a:r>
            <a:r>
              <a:rPr lang="en-US" sz="1900" dirty="0" err="1"/>
              <a:t>lange</a:t>
            </a:r>
            <a:r>
              <a:rPr lang="en-US" sz="1900" dirty="0"/>
              <a:t>, </a:t>
            </a:r>
            <a:r>
              <a:rPr lang="en-US" sz="1900" dirty="0" err="1"/>
              <a:t>lepelvormige</a:t>
            </a:r>
            <a:r>
              <a:rPr lang="en-US" sz="1900" dirty="0"/>
              <a:t> </a:t>
            </a:r>
            <a:r>
              <a:rPr lang="en-US" sz="1900" dirty="0" err="1"/>
              <a:t>snavel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Tamelijk</a:t>
            </a:r>
            <a:r>
              <a:rPr lang="en-US" sz="1900" dirty="0"/>
              <a:t> </a:t>
            </a:r>
            <a:r>
              <a:rPr lang="en-US" sz="1900" dirty="0" err="1"/>
              <a:t>zwijgzaam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/>
              <a:t>80-93 cm, </a:t>
            </a:r>
            <a:r>
              <a:rPr lang="en-US" sz="1900" dirty="0" err="1"/>
              <a:t>spanwijdte</a:t>
            </a:r>
            <a:r>
              <a:rPr lang="en-US" sz="1900" dirty="0"/>
              <a:t> 115-135 cm</a:t>
            </a:r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Zoetwaterprooien</a:t>
            </a:r>
            <a:r>
              <a:rPr lang="en-US" sz="1900" dirty="0"/>
              <a:t> in het </a:t>
            </a:r>
            <a:r>
              <a:rPr lang="en-US" sz="1900" dirty="0" err="1"/>
              <a:t>voorjaar</a:t>
            </a:r>
            <a:r>
              <a:rPr lang="en-US" sz="1900" dirty="0"/>
              <a:t>. </a:t>
            </a:r>
            <a:r>
              <a:rPr lang="en-US" sz="1900" dirty="0" err="1"/>
              <a:t>Zoutwaterprooien</a:t>
            </a:r>
            <a:r>
              <a:rPr lang="en-US" sz="1900" dirty="0"/>
              <a:t> in </a:t>
            </a:r>
            <a:r>
              <a:rPr lang="en-US" sz="1900" dirty="0" err="1"/>
              <a:t>getijdengebied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Eén</a:t>
            </a:r>
            <a:r>
              <a:rPr lang="en-US" sz="1900" dirty="0"/>
              <a:t> </a:t>
            </a:r>
            <a:r>
              <a:rPr lang="en-US" sz="1900" dirty="0" err="1"/>
              <a:t>legsel</a:t>
            </a:r>
            <a:r>
              <a:rPr lang="en-US" sz="1900" dirty="0"/>
              <a:t> per </a:t>
            </a:r>
            <a:r>
              <a:rPr lang="en-US" sz="1900" dirty="0" err="1"/>
              <a:t>jaar</a:t>
            </a:r>
            <a:r>
              <a:rPr lang="en-US" sz="1900" dirty="0"/>
              <a:t>, </a:t>
            </a:r>
            <a:r>
              <a:rPr lang="en-US" sz="1900" dirty="0" err="1"/>
              <a:t>meestal</a:t>
            </a:r>
            <a:r>
              <a:rPr lang="en-US" sz="1900" dirty="0"/>
              <a:t> 4 </a:t>
            </a:r>
            <a:r>
              <a:rPr lang="en-US" sz="1900" dirty="0" err="1"/>
              <a:t>eieren</a:t>
            </a:r>
            <a:r>
              <a:rPr lang="en-US" sz="1900" dirty="0"/>
              <a:t>. </a:t>
            </a:r>
            <a:r>
              <a:rPr lang="en-US" sz="1900" dirty="0" err="1"/>
              <a:t>Meestal</a:t>
            </a:r>
            <a:r>
              <a:rPr lang="en-US" sz="1900" dirty="0"/>
              <a:t> </a:t>
            </a:r>
            <a:r>
              <a:rPr lang="en-US" sz="1900" dirty="0" err="1"/>
              <a:t>wordt</a:t>
            </a:r>
            <a:r>
              <a:rPr lang="en-US" sz="1900" dirty="0"/>
              <a:t> maar </a:t>
            </a:r>
            <a:r>
              <a:rPr lang="en-US" sz="1900" dirty="0" err="1"/>
              <a:t>één</a:t>
            </a:r>
            <a:r>
              <a:rPr lang="en-US" sz="1900" dirty="0"/>
              <a:t> </a:t>
            </a:r>
            <a:r>
              <a:rPr lang="en-US" sz="1900" dirty="0" err="1"/>
              <a:t>jong</a:t>
            </a:r>
            <a:r>
              <a:rPr lang="en-US" sz="1900" dirty="0"/>
              <a:t> </a:t>
            </a:r>
            <a:r>
              <a:rPr lang="en-US" sz="1900" dirty="0" err="1"/>
              <a:t>groot</a:t>
            </a:r>
            <a:r>
              <a:rPr lang="en-US" sz="1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6314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dier, vogel, watervogel, buiten&#10;&#10;Beschrijving is gegenereerd met zeer hoge betrouwbaarheid">
            <a:extLst>
              <a:ext uri="{FF2B5EF4-FFF2-40B4-BE49-F238E27FC236}">
                <a16:creationId xmlns:a16="http://schemas.microsoft.com/office/drawing/2014/main" id="{3837EAD4-E6BD-402B-9397-F392235780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1" r="13067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623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De grutto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 marL="216000" indent="-216000">
              <a:lnSpc>
                <a:spcPct val="90000"/>
              </a:lnSpc>
            </a:pPr>
            <a:r>
              <a:rPr lang="en-US" sz="1900" dirty="0"/>
              <a:t>Grote, </a:t>
            </a:r>
            <a:r>
              <a:rPr lang="en-US" sz="1900" dirty="0" err="1"/>
              <a:t>slanke</a:t>
            </a:r>
            <a:r>
              <a:rPr lang="en-US" sz="1900" dirty="0"/>
              <a:t> </a:t>
            </a:r>
            <a:r>
              <a:rPr lang="en-US" sz="1900" dirty="0" err="1"/>
              <a:t>steltloper</a:t>
            </a:r>
            <a:r>
              <a:rPr lang="en-US" sz="1900" dirty="0"/>
              <a:t> met </a:t>
            </a:r>
            <a:r>
              <a:rPr lang="en-US" sz="1900" dirty="0" err="1"/>
              <a:t>lange</a:t>
            </a:r>
            <a:r>
              <a:rPr lang="en-US" sz="1900" dirty="0"/>
              <a:t> </a:t>
            </a:r>
            <a:r>
              <a:rPr lang="en-US" sz="1900" dirty="0" err="1"/>
              <a:t>poten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Rechte</a:t>
            </a:r>
            <a:r>
              <a:rPr lang="en-US" sz="1900" dirty="0"/>
              <a:t> </a:t>
            </a:r>
            <a:r>
              <a:rPr lang="en-US" sz="1900" dirty="0" err="1"/>
              <a:t>snavel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Roept</a:t>
            </a:r>
            <a:r>
              <a:rPr lang="en-US" sz="1900" dirty="0"/>
              <a:t> </a:t>
            </a:r>
            <a:r>
              <a:rPr lang="en-US" sz="1900" dirty="0" err="1"/>
              <a:t>helder</a:t>
            </a:r>
            <a:r>
              <a:rPr lang="en-US" sz="1900" dirty="0"/>
              <a:t> '</a:t>
            </a:r>
            <a:r>
              <a:rPr lang="en-US" sz="1900" dirty="0" err="1"/>
              <a:t>gruttooo</a:t>
            </a:r>
            <a:r>
              <a:rPr lang="en-US" sz="1900" dirty="0"/>
              <a:t>, </a:t>
            </a:r>
            <a:r>
              <a:rPr lang="en-US" sz="1900" dirty="0" err="1"/>
              <a:t>gruttooo</a:t>
            </a:r>
            <a:r>
              <a:rPr lang="en-US" sz="1900" dirty="0"/>
              <a:t>', </a:t>
            </a:r>
            <a:r>
              <a:rPr lang="en-US" sz="1900" dirty="0" err="1"/>
              <a:t>waarbij</a:t>
            </a:r>
            <a:r>
              <a:rPr lang="en-US" sz="1900" dirty="0"/>
              <a:t> de </a:t>
            </a:r>
            <a:r>
              <a:rPr lang="en-US" sz="1900" dirty="0" err="1"/>
              <a:t>eerste</a:t>
            </a:r>
            <a:r>
              <a:rPr lang="en-US" sz="1900" dirty="0"/>
              <a:t> </a:t>
            </a:r>
            <a:r>
              <a:rPr lang="en-US" sz="1900" dirty="0" err="1"/>
              <a:t>lettergreep</a:t>
            </a:r>
            <a:r>
              <a:rPr lang="en-US" sz="1900" dirty="0"/>
              <a:t> in </a:t>
            </a:r>
            <a:r>
              <a:rPr lang="en-US" sz="1900" dirty="0" err="1"/>
              <a:t>toonhoogte</a:t>
            </a:r>
            <a:r>
              <a:rPr lang="en-US" sz="1900" dirty="0"/>
              <a:t> </a:t>
            </a:r>
            <a:r>
              <a:rPr lang="en-US" sz="1900" dirty="0" err="1"/>
              <a:t>stijgt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/>
              <a:t>37-42 cm, </a:t>
            </a:r>
            <a:r>
              <a:rPr lang="en-US" sz="1900" dirty="0" err="1"/>
              <a:t>spanwijdte</a:t>
            </a:r>
            <a:r>
              <a:rPr lang="en-US" sz="1900" dirty="0"/>
              <a:t> 63-74 cm</a:t>
            </a:r>
          </a:p>
          <a:p>
            <a:pPr>
              <a:lnSpc>
                <a:spcPct val="90000"/>
              </a:lnSpc>
            </a:pPr>
            <a:r>
              <a:rPr lang="en-US" sz="1900" dirty="0" err="1"/>
              <a:t>Zoekt</a:t>
            </a:r>
            <a:r>
              <a:rPr lang="en-US" sz="1900" dirty="0"/>
              <a:t> tot </a:t>
            </a:r>
            <a:r>
              <a:rPr lang="en-US" sz="1900" dirty="0" err="1"/>
              <a:t>diep</a:t>
            </a:r>
            <a:r>
              <a:rPr lang="en-US" sz="1900" dirty="0"/>
              <a:t> in </a:t>
            </a:r>
            <a:r>
              <a:rPr lang="en-US" sz="1900" dirty="0" err="1"/>
              <a:t>zachte</a:t>
            </a:r>
            <a:r>
              <a:rPr lang="en-US" sz="1900" dirty="0"/>
              <a:t> </a:t>
            </a:r>
            <a:r>
              <a:rPr lang="en-US" sz="1900" dirty="0" err="1"/>
              <a:t>bodem</a:t>
            </a:r>
            <a:r>
              <a:rPr lang="en-US" sz="1900" dirty="0"/>
              <a:t> </a:t>
            </a:r>
            <a:r>
              <a:rPr lang="en-US" sz="1900" dirty="0" err="1"/>
              <a:t>naar</a:t>
            </a:r>
            <a:r>
              <a:rPr lang="en-US" sz="1900" dirty="0"/>
              <a:t> </a:t>
            </a:r>
            <a:r>
              <a:rPr lang="en-US" sz="1900" dirty="0" err="1"/>
              <a:t>diertjes</a:t>
            </a:r>
            <a:r>
              <a:rPr lang="en-US" sz="1900" dirty="0"/>
              <a:t> (</a:t>
            </a:r>
            <a:r>
              <a:rPr lang="en-US" sz="1900" dirty="0" err="1"/>
              <a:t>regenwormen</a:t>
            </a:r>
            <a:r>
              <a:rPr lang="en-US" sz="1900" dirty="0"/>
              <a:t>…)</a:t>
            </a:r>
          </a:p>
          <a:p>
            <a:pPr>
              <a:lnSpc>
                <a:spcPct val="90000"/>
              </a:lnSpc>
            </a:pPr>
            <a:r>
              <a:rPr lang="en-US" sz="1900" dirty="0" err="1"/>
              <a:t>Eén</a:t>
            </a:r>
            <a:r>
              <a:rPr lang="en-US" sz="1900" dirty="0"/>
              <a:t> </a:t>
            </a:r>
            <a:r>
              <a:rPr lang="en-US" sz="1900" dirty="0" err="1"/>
              <a:t>broedsel</a:t>
            </a:r>
            <a:r>
              <a:rPr lang="en-US" sz="1900" dirty="0"/>
              <a:t> per </a:t>
            </a:r>
            <a:r>
              <a:rPr lang="en-US" sz="1900" dirty="0" err="1"/>
              <a:t>jaar</a:t>
            </a:r>
            <a:r>
              <a:rPr lang="en-US" sz="1900" dirty="0"/>
              <a:t> met 3-4 </a:t>
            </a:r>
            <a:r>
              <a:rPr lang="en-US" sz="1900" dirty="0" err="1"/>
              <a:t>eieren</a:t>
            </a:r>
            <a:r>
              <a:rPr lang="en-US" sz="1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84550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C040889F-76DB-4344-B747-7CC688A44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980" y="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Planten in het Zwin</a:t>
            </a:r>
          </a:p>
        </p:txBody>
      </p:sp>
      <p:pic>
        <p:nvPicPr>
          <p:cNvPr id="1026" name="Picture 2" descr="Afbeeldingsresultaat voor planten in het zwin">
            <a:extLst>
              <a:ext uri="{FF2B5EF4-FFF2-40B4-BE49-F238E27FC236}">
                <a16:creationId xmlns:a16="http://schemas.microsoft.com/office/drawing/2014/main" id="{8C798028-FDD0-4465-9CBB-D34CDCBC0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897" y="-97261"/>
            <a:ext cx="12492000" cy="936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arallellogram 5">
            <a:extLst>
              <a:ext uri="{FF2B5EF4-FFF2-40B4-BE49-F238E27FC236}">
                <a16:creationId xmlns:a16="http://schemas.microsoft.com/office/drawing/2014/main" id="{6BD37B9D-6818-4CB2-9191-E6ABBF9FF246}"/>
              </a:ext>
            </a:extLst>
          </p:cNvPr>
          <p:cNvSpPr/>
          <p:nvPr/>
        </p:nvSpPr>
        <p:spPr>
          <a:xfrm>
            <a:off x="-369455" y="1126836"/>
            <a:ext cx="6096000" cy="775856"/>
          </a:xfrm>
          <a:prstGeom prst="parallelogram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nl-BE" sz="4400" dirty="0"/>
              <a:t>Planten in het Zwin</a:t>
            </a:r>
          </a:p>
        </p:txBody>
      </p:sp>
    </p:spTree>
    <p:extLst>
      <p:ext uri="{BB962C8B-B14F-4D97-AF65-F5344CB8AC3E}">
        <p14:creationId xmlns:p14="http://schemas.microsoft.com/office/powerpoint/2010/main" val="26274450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85EE4F-EA52-4297-B94C-A3494A97A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860" y="1359408"/>
            <a:ext cx="3483815" cy="1527048"/>
          </a:xfrm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400" dirty="0" err="1"/>
              <a:t>Planten</a:t>
            </a:r>
            <a:r>
              <a:rPr lang="en-US" sz="4400" dirty="0"/>
              <a:t> in het </a:t>
            </a:r>
            <a:r>
              <a:rPr lang="en-US" sz="4400" dirty="0" err="1"/>
              <a:t>zwin</a:t>
            </a:r>
            <a:endParaRPr lang="en-US" sz="4400" dirty="0"/>
          </a:p>
        </p:txBody>
      </p:sp>
      <p:pic>
        <p:nvPicPr>
          <p:cNvPr id="5" name="Tijdelijke aanduiding voor inhoud 4" descr="Afbeelding met gras, buiten, veld, plant&#10;&#10;Beschrijving is gegenereerd met zeer hoge betrouwbaarheid">
            <a:extLst>
              <a:ext uri="{FF2B5EF4-FFF2-40B4-BE49-F238E27FC236}">
                <a16:creationId xmlns:a16="http://schemas.microsoft.com/office/drawing/2014/main" id="{9609EB2F-05DE-47B6-89C6-9F00E17A3A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9" r="6375" b="-3"/>
          <a:stretch/>
        </p:blipFill>
        <p:spPr>
          <a:xfrm>
            <a:off x="8532598" y="10"/>
            <a:ext cx="3659403" cy="4602992"/>
          </a:xfrm>
          <a:custGeom>
            <a:avLst/>
            <a:gdLst>
              <a:gd name="connsiteX0" fmla="*/ 929360 w 3659403"/>
              <a:gd name="connsiteY0" fmla="*/ 0 h 4603002"/>
              <a:gd name="connsiteX1" fmla="*/ 3659403 w 3659403"/>
              <a:gd name="connsiteY1" fmla="*/ 0 h 4603002"/>
              <a:gd name="connsiteX2" fmla="*/ 3659403 w 3659403"/>
              <a:gd name="connsiteY2" fmla="*/ 4603002 h 4603002"/>
              <a:gd name="connsiteX3" fmla="*/ 0 w 3659403"/>
              <a:gd name="connsiteY3" fmla="*/ 3678455 h 46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9403" h="4603002">
                <a:moveTo>
                  <a:pt x="929360" y="0"/>
                </a:moveTo>
                <a:lnTo>
                  <a:pt x="3659403" y="0"/>
                </a:lnTo>
                <a:lnTo>
                  <a:pt x="3659403" y="4603002"/>
                </a:lnTo>
                <a:lnTo>
                  <a:pt x="0" y="3678455"/>
                </a:lnTo>
                <a:close/>
              </a:path>
            </a:pathLst>
          </a:custGeom>
        </p:spPr>
      </p:pic>
      <p:pic>
        <p:nvPicPr>
          <p:cNvPr id="7" name="Afbeelding 6" descr="Afbeelding met gras, buiten, lucht, pad&#10;&#10;Beschrijving is gegenereerd met zeer hoge betrouwbaarheid">
            <a:extLst>
              <a:ext uri="{FF2B5EF4-FFF2-40B4-BE49-F238E27FC236}">
                <a16:creationId xmlns:a16="http://schemas.microsoft.com/office/drawing/2014/main" id="{662854D3-6C87-4B4A-9AA8-F3E34B6A58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" r="9789" b="4"/>
          <a:stretch/>
        </p:blipFill>
        <p:spPr>
          <a:xfrm>
            <a:off x="5082886" y="1"/>
            <a:ext cx="4379070" cy="3678455"/>
          </a:xfrm>
          <a:custGeom>
            <a:avLst/>
            <a:gdLst>
              <a:gd name="connsiteX0" fmla="*/ 709159 w 4379070"/>
              <a:gd name="connsiteY0" fmla="*/ 0 h 3678455"/>
              <a:gd name="connsiteX1" fmla="*/ 4379070 w 4379070"/>
              <a:gd name="connsiteY1" fmla="*/ 0 h 3678455"/>
              <a:gd name="connsiteX2" fmla="*/ 3449710 w 4379070"/>
              <a:gd name="connsiteY2" fmla="*/ 3678455 h 3678455"/>
              <a:gd name="connsiteX3" fmla="*/ 0 w 4379070"/>
              <a:gd name="connsiteY3" fmla="*/ 2806887 h 3678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9070" h="3678455">
                <a:moveTo>
                  <a:pt x="709159" y="0"/>
                </a:moveTo>
                <a:lnTo>
                  <a:pt x="4379070" y="0"/>
                </a:lnTo>
                <a:lnTo>
                  <a:pt x="3449710" y="3678455"/>
                </a:lnTo>
                <a:lnTo>
                  <a:pt x="0" y="2806887"/>
                </a:lnTo>
                <a:close/>
              </a:path>
            </a:pathLst>
          </a:custGeom>
        </p:spPr>
      </p:pic>
      <p:pic>
        <p:nvPicPr>
          <p:cNvPr id="9" name="Afbeelding 8" descr="Afbeelding met gras, buiten, lucht, water&#10;&#10;Beschrijving is gegenereerd met zeer hoge betrouwbaarheid">
            <a:extLst>
              <a:ext uri="{FF2B5EF4-FFF2-40B4-BE49-F238E27FC236}">
                <a16:creationId xmlns:a16="http://schemas.microsoft.com/office/drawing/2014/main" id="{D1004711-E538-4A54-A144-41B2A61CF7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43"/>
          <a:stretch/>
        </p:blipFill>
        <p:spPr>
          <a:xfrm>
            <a:off x="5080788" y="2806888"/>
            <a:ext cx="7111213" cy="4051112"/>
          </a:xfrm>
          <a:custGeom>
            <a:avLst/>
            <a:gdLst>
              <a:gd name="connsiteX0" fmla="*/ 2098 w 7111213"/>
              <a:gd name="connsiteY0" fmla="*/ 0 h 4051112"/>
              <a:gd name="connsiteX1" fmla="*/ 7111213 w 7111213"/>
              <a:gd name="connsiteY1" fmla="*/ 1796115 h 4051112"/>
              <a:gd name="connsiteX2" fmla="*/ 7111213 w 7111213"/>
              <a:gd name="connsiteY2" fmla="*/ 4051112 h 4051112"/>
              <a:gd name="connsiteX3" fmla="*/ 4355968 w 7111213"/>
              <a:gd name="connsiteY3" fmla="*/ 4051112 h 4051112"/>
              <a:gd name="connsiteX4" fmla="*/ 0 w 7111213"/>
              <a:gd name="connsiteY4" fmla="*/ 8302 h 4051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11213" h="4051112">
                <a:moveTo>
                  <a:pt x="2098" y="0"/>
                </a:moveTo>
                <a:lnTo>
                  <a:pt x="7111213" y="1796115"/>
                </a:lnTo>
                <a:lnTo>
                  <a:pt x="7111213" y="4051112"/>
                </a:lnTo>
                <a:lnTo>
                  <a:pt x="4355968" y="4051112"/>
                </a:lnTo>
                <a:lnTo>
                  <a:pt x="0" y="8302"/>
                </a:lnTo>
                <a:close/>
              </a:path>
            </a:pathLst>
          </a:cu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49C3B1AF-F190-4D8B-9CEE-53B3284F2EA0}"/>
              </a:ext>
            </a:extLst>
          </p:cNvPr>
          <p:cNvSpPr/>
          <p:nvPr/>
        </p:nvSpPr>
        <p:spPr>
          <a:xfrm>
            <a:off x="654493" y="3048215"/>
            <a:ext cx="42357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2800" i="1" dirty="0">
                <a:solidFill>
                  <a:srgbClr val="444444"/>
                </a:solidFill>
                <a:latin typeface="azo-sans-web"/>
              </a:rPr>
              <a:t>Het Zwin is heel bijzonder omdat er een natuurlijke overgang te zien is van de ene biotoop in de andere: strand – duinen enerzijds, strand – slikken en schorren anderzijds.</a:t>
            </a:r>
            <a:endParaRPr lang="nl-BE" sz="2800" i="1" dirty="0"/>
          </a:p>
        </p:txBody>
      </p:sp>
    </p:spTree>
    <p:extLst>
      <p:ext uri="{BB962C8B-B14F-4D97-AF65-F5344CB8AC3E}">
        <p14:creationId xmlns:p14="http://schemas.microsoft.com/office/powerpoint/2010/main" val="3942694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dier&#10;&#10;Beschrijving is gegenereerd met zeer hoge betrouwbaarheid">
            <a:extLst>
              <a:ext uri="{FF2B5EF4-FFF2-40B4-BE49-F238E27FC236}">
                <a16:creationId xmlns:a16="http://schemas.microsoft.com/office/drawing/2014/main" id="{58B30E93-3FA8-4766-91EE-819E45BFD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046" y="340074"/>
            <a:ext cx="3048000" cy="3048000"/>
          </a:xfrm>
          <a:prstGeom prst="rect">
            <a:avLst/>
          </a:prstGeom>
        </p:spPr>
      </p:pic>
      <p:pic>
        <p:nvPicPr>
          <p:cNvPr id="14" name="Afbeelding 13" descr="Afbeelding met vogel, dier, buiten, water&#10;&#10;Beschrijving is gegenereerd met zeer hoge betrouwbaarheid">
            <a:extLst>
              <a:ext uri="{FF2B5EF4-FFF2-40B4-BE49-F238E27FC236}">
                <a16:creationId xmlns:a16="http://schemas.microsoft.com/office/drawing/2014/main" id="{76CD4858-2351-4292-8D72-B1AD154AE4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000" y="2345274"/>
            <a:ext cx="3048000" cy="304800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CEEAA4DA-0051-4B54-8159-DFA1E85C46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635" y="4752442"/>
            <a:ext cx="3048000" cy="3048000"/>
          </a:xfrm>
          <a:prstGeom prst="rect">
            <a:avLst/>
          </a:prstGeom>
        </p:spPr>
      </p:pic>
      <p:pic>
        <p:nvPicPr>
          <p:cNvPr id="18" name="Afbeelding 17" descr="Afbeelding met koe, dier, zoogdier, bruin&#10;&#10;Beschrijving is gegenereerd met zeer hoge betrouwbaarheid">
            <a:extLst>
              <a:ext uri="{FF2B5EF4-FFF2-40B4-BE49-F238E27FC236}">
                <a16:creationId xmlns:a16="http://schemas.microsoft.com/office/drawing/2014/main" id="{5ECDC1B4-83DF-4F44-A912-3A17D28FFF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270" y="3469926"/>
            <a:ext cx="3048000" cy="3048000"/>
          </a:xfrm>
          <a:prstGeom prst="rect">
            <a:avLst/>
          </a:prstGeom>
        </p:spPr>
      </p:pic>
      <p:pic>
        <p:nvPicPr>
          <p:cNvPr id="20" name="Afbeelding 19" descr="Afbeelding met gras, buiten, water, lucht&#10;&#10;Beschrijving is gegenereerd met zeer hoge betrouwbaarheid">
            <a:extLst>
              <a:ext uri="{FF2B5EF4-FFF2-40B4-BE49-F238E27FC236}">
                <a16:creationId xmlns:a16="http://schemas.microsoft.com/office/drawing/2014/main" id="{5A5DC446-AE88-4D8B-A839-A21209BEFF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270" y="181326"/>
            <a:ext cx="3048000" cy="3048000"/>
          </a:xfrm>
          <a:prstGeom prst="rect">
            <a:avLst/>
          </a:prstGeom>
        </p:spPr>
      </p:pic>
      <p:pic>
        <p:nvPicPr>
          <p:cNvPr id="22" name="Afbeelding 21" descr="Afbeelding met vogel, dier, stern, watervogel&#10;&#10;Beschrijving is gegenereerd met zeer hoge betrouwbaarheid">
            <a:extLst>
              <a:ext uri="{FF2B5EF4-FFF2-40B4-BE49-F238E27FC236}">
                <a16:creationId xmlns:a16="http://schemas.microsoft.com/office/drawing/2014/main" id="{1044CFAE-1734-4514-88E1-10A457D1FC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2" y="3469926"/>
            <a:ext cx="3048000" cy="3048000"/>
          </a:xfrm>
          <a:prstGeom prst="rect">
            <a:avLst/>
          </a:prstGeom>
        </p:spPr>
      </p:pic>
      <p:pic>
        <p:nvPicPr>
          <p:cNvPr id="24" name="Afbeelding 23" descr="Afbeelding met vogel, dier, staand, buiten&#10;&#10;Beschrijving is gegenereerd met zeer hoge betrouwbaarheid">
            <a:extLst>
              <a:ext uri="{FF2B5EF4-FFF2-40B4-BE49-F238E27FC236}">
                <a16:creationId xmlns:a16="http://schemas.microsoft.com/office/drawing/2014/main" id="{2EA068B8-9931-40EB-81CC-8EB91F2C32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2" y="181326"/>
            <a:ext cx="3048000" cy="3048000"/>
          </a:xfrm>
          <a:prstGeom prst="rect">
            <a:avLst/>
          </a:prstGeom>
        </p:spPr>
      </p:pic>
      <p:pic>
        <p:nvPicPr>
          <p:cNvPr id="26" name="Afbeelding 25" descr="Afbeelding met dier, vogel, buiten, watervogel&#10;&#10;Beschrijving is gegenereerd met zeer hoge betrouwbaarheid">
            <a:extLst>
              <a:ext uri="{FF2B5EF4-FFF2-40B4-BE49-F238E27FC236}">
                <a16:creationId xmlns:a16="http://schemas.microsoft.com/office/drawing/2014/main" id="{2B631B98-864E-43A1-AF96-DEE6B72DC3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80" y="3408979"/>
            <a:ext cx="3048000" cy="3048000"/>
          </a:xfrm>
          <a:prstGeom prst="rect">
            <a:avLst/>
          </a:prstGeom>
        </p:spPr>
      </p:pic>
      <p:pic>
        <p:nvPicPr>
          <p:cNvPr id="28" name="Afbeelding 27" descr="Afbeelding met plant, bloem&#10;&#10;Beschrijving is gegenereerd met zeer hoge betrouwbaarheid">
            <a:extLst>
              <a:ext uri="{FF2B5EF4-FFF2-40B4-BE49-F238E27FC236}">
                <a16:creationId xmlns:a16="http://schemas.microsoft.com/office/drawing/2014/main" id="{E1402350-D60B-4349-A8AC-BDD160F0C5E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80" y="181326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4949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plant, bloem&#10;&#10;Beschrijving is gegenereerd met zeer hoge betrouwbaarheid">
            <a:extLst>
              <a:ext uri="{FF2B5EF4-FFF2-40B4-BE49-F238E27FC236}">
                <a16:creationId xmlns:a16="http://schemas.microsoft.com/office/drawing/2014/main" id="{98DF60D3-54CC-427D-8E50-A3C5138A3D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5" r="2" b="1448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900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Lamsoor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900" dirty="0"/>
              <a:t>Limonium vulgare</a:t>
            </a:r>
          </a:p>
          <a:p>
            <a:pPr>
              <a:lnSpc>
                <a:spcPct val="90000"/>
              </a:lnSpc>
            </a:pPr>
            <a:r>
              <a:rPr lang="en-US" sz="1900" dirty="0"/>
              <a:t>Plant </a:t>
            </a:r>
            <a:r>
              <a:rPr lang="en-US" sz="1900" dirty="0" err="1"/>
              <a:t>uit</a:t>
            </a:r>
            <a:r>
              <a:rPr lang="en-US" sz="1900" dirty="0"/>
              <a:t> de </a:t>
            </a:r>
            <a:r>
              <a:rPr lang="en-US" sz="1900" dirty="0" err="1"/>
              <a:t>strandkruidfamilie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Kleurt</a:t>
            </a:r>
            <a:r>
              <a:rPr lang="en-US" sz="1900" dirty="0"/>
              <a:t> begin </a:t>
            </a:r>
            <a:r>
              <a:rPr lang="en-US" sz="1900" dirty="0" err="1"/>
              <a:t>augustus</a:t>
            </a:r>
            <a:r>
              <a:rPr lang="en-US" sz="1900" dirty="0"/>
              <a:t> </a:t>
            </a:r>
            <a:r>
              <a:rPr lang="en-US" sz="1900" dirty="0" err="1"/>
              <a:t>overwegend</a:t>
            </a:r>
            <a:r>
              <a:rPr lang="en-US" sz="1900" dirty="0"/>
              <a:t> </a:t>
            </a:r>
            <a:r>
              <a:rPr lang="en-US" sz="1900" dirty="0" err="1"/>
              <a:t>paars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Komt</a:t>
            </a:r>
            <a:r>
              <a:rPr lang="en-US" sz="1900" dirty="0"/>
              <a:t> </a:t>
            </a:r>
            <a:r>
              <a:rPr lang="en-US" sz="1900" dirty="0" err="1"/>
              <a:t>voor</a:t>
            </a:r>
            <a:r>
              <a:rPr lang="en-US" sz="1900" dirty="0"/>
              <a:t> in </a:t>
            </a:r>
            <a:r>
              <a:rPr lang="en-US" sz="1900" dirty="0" err="1"/>
              <a:t>gebieden</a:t>
            </a:r>
            <a:r>
              <a:rPr lang="en-US" sz="1900" dirty="0"/>
              <a:t> die </a:t>
            </a:r>
            <a:r>
              <a:rPr lang="en-US" sz="1900" dirty="0" err="1"/>
              <a:t>onder</a:t>
            </a:r>
            <a:r>
              <a:rPr lang="en-US" sz="1900" dirty="0"/>
              <a:t> </a:t>
            </a:r>
            <a:r>
              <a:rPr lang="en-US" sz="1900" dirty="0" err="1"/>
              <a:t>invloed</a:t>
            </a:r>
            <a:r>
              <a:rPr lang="en-US" sz="1900" dirty="0"/>
              <a:t> van eb/</a:t>
            </a:r>
            <a:r>
              <a:rPr lang="en-US" sz="1900" dirty="0" err="1"/>
              <a:t>vloed</a:t>
            </a:r>
            <a:r>
              <a:rPr lang="en-US" sz="1900" dirty="0"/>
              <a:t> </a:t>
            </a:r>
            <a:r>
              <a:rPr lang="en-US" sz="1900" dirty="0" err="1"/>
              <a:t>staan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Wordt</a:t>
            </a:r>
            <a:r>
              <a:rPr lang="en-US" sz="1900" dirty="0"/>
              <a:t> </a:t>
            </a:r>
            <a:r>
              <a:rPr lang="en-US" sz="1900" dirty="0" err="1"/>
              <a:t>ook</a:t>
            </a:r>
            <a:r>
              <a:rPr lang="en-US" sz="1900" dirty="0"/>
              <a:t> </a:t>
            </a:r>
            <a:r>
              <a:rPr lang="en-US" sz="1900" dirty="0" err="1"/>
              <a:t>Zwinneblomme</a:t>
            </a:r>
            <a:r>
              <a:rPr lang="en-US" sz="1900" dirty="0"/>
              <a:t> </a:t>
            </a:r>
            <a:r>
              <a:rPr lang="en-US" sz="1900" dirty="0" err="1"/>
              <a:t>genoemd</a:t>
            </a:r>
            <a:r>
              <a:rPr lang="en-US" sz="1900" dirty="0"/>
              <a:t> in de </a:t>
            </a:r>
            <a:r>
              <a:rPr lang="en-US" sz="1900" dirty="0" err="1"/>
              <a:t>volksmond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Bladeren</a:t>
            </a:r>
            <a:r>
              <a:rPr lang="en-US" sz="1900" dirty="0"/>
              <a:t> </a:t>
            </a:r>
            <a:r>
              <a:rPr lang="en-US" sz="1900" dirty="0" err="1"/>
              <a:t>zijn</a:t>
            </a:r>
            <a:r>
              <a:rPr lang="en-US" sz="1900" dirty="0"/>
              <a:t> </a:t>
            </a:r>
            <a:r>
              <a:rPr lang="en-US" sz="1900" dirty="0" err="1"/>
              <a:t>niet</a:t>
            </a:r>
            <a:r>
              <a:rPr lang="en-US" sz="1900" dirty="0"/>
              <a:t> </a:t>
            </a:r>
            <a:r>
              <a:rPr lang="en-US" sz="1900" dirty="0" err="1"/>
              <a:t>eetbaar</a:t>
            </a:r>
            <a:r>
              <a:rPr lang="en-US" sz="19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9130447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buiten, plant, gras, lucht&#10;&#10;Beschrijving is gegenereerd met zeer hoge betrouwbaarheid">
            <a:extLst>
              <a:ext uri="{FF2B5EF4-FFF2-40B4-BE49-F238E27FC236}">
                <a16:creationId xmlns:a16="http://schemas.microsoft.com/office/drawing/2014/main" id="{D46D8DDD-4F0C-4AEB-A194-FC0A97DC3D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2" r="2" b="2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292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Zeekraal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900" dirty="0"/>
              <a:t>Salicornia </a:t>
            </a:r>
            <a:r>
              <a:rPr lang="en-US" sz="1900" dirty="0" err="1"/>
              <a:t>europaea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Behoort</a:t>
            </a:r>
            <a:r>
              <a:rPr lang="en-US" sz="1900" dirty="0"/>
              <a:t> tot de </a:t>
            </a:r>
            <a:r>
              <a:rPr lang="en-US" sz="1900" dirty="0" err="1"/>
              <a:t>amarantenfamilie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Zoutmoerassen</a:t>
            </a:r>
            <a:r>
              <a:rPr lang="en-US" sz="1900" dirty="0"/>
              <a:t>, </a:t>
            </a:r>
            <a:r>
              <a:rPr lang="en-US" sz="1900" dirty="0" err="1"/>
              <a:t>stranden</a:t>
            </a:r>
            <a:r>
              <a:rPr lang="en-US" sz="1900" dirty="0"/>
              <a:t>, mangrove</a:t>
            </a:r>
          </a:p>
          <a:p>
            <a:pPr>
              <a:lnSpc>
                <a:spcPct val="90000"/>
              </a:lnSpc>
            </a:pPr>
            <a:r>
              <a:rPr lang="en-US" sz="1900" dirty="0" err="1"/>
              <a:t>Kleine</a:t>
            </a:r>
            <a:r>
              <a:rPr lang="en-US" sz="1900" dirty="0"/>
              <a:t> </a:t>
            </a:r>
            <a:r>
              <a:rPr lang="en-US" sz="1900" dirty="0" err="1"/>
              <a:t>en</a:t>
            </a:r>
            <a:r>
              <a:rPr lang="en-US" sz="1900" dirty="0"/>
              <a:t> </a:t>
            </a:r>
            <a:r>
              <a:rPr lang="en-US" sz="1900" dirty="0" err="1"/>
              <a:t>schubachtige</a:t>
            </a:r>
            <a:r>
              <a:rPr lang="en-US" sz="1900" dirty="0"/>
              <a:t> </a:t>
            </a:r>
            <a:r>
              <a:rPr lang="en-US" sz="1900" dirty="0" err="1"/>
              <a:t>bladeren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/>
              <a:t>Groen met rode </a:t>
            </a:r>
            <a:r>
              <a:rPr lang="en-US" sz="1900" dirty="0" err="1"/>
              <a:t>verkleuring</a:t>
            </a:r>
            <a:r>
              <a:rPr lang="en-US" sz="1900" dirty="0"/>
              <a:t> in de </a:t>
            </a:r>
            <a:r>
              <a:rPr lang="en-US" sz="1900" dirty="0" err="1"/>
              <a:t>herfst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Gekookt</a:t>
            </a:r>
            <a:r>
              <a:rPr lang="en-US" sz="1900" dirty="0"/>
              <a:t> of </a:t>
            </a:r>
            <a:r>
              <a:rPr lang="en-US" sz="1900" dirty="0" err="1"/>
              <a:t>rauw</a:t>
            </a:r>
            <a:r>
              <a:rPr lang="en-US" sz="1900" dirty="0"/>
              <a:t> </a:t>
            </a:r>
            <a:r>
              <a:rPr lang="en-US" sz="1900" dirty="0" err="1"/>
              <a:t>eetbaar</a:t>
            </a:r>
            <a:endParaRPr lang="en-US" sz="1900" dirty="0"/>
          </a:p>
          <a:p>
            <a:pPr>
              <a:lnSpc>
                <a:spcPct val="90000"/>
              </a:lnSpc>
            </a:pPr>
            <a:endParaRPr lang="en-US" sz="1300" dirty="0"/>
          </a:p>
          <a:p>
            <a:pPr>
              <a:lnSpc>
                <a:spcPct val="90000"/>
              </a:lnSpc>
            </a:pP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632326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ADAED9C5-D4E4-4784-A627-53717588E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Praktische informatie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08908035-E000-4E84-8E13-5F79E01083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7" name="Afbeelding 6" descr="Afbeelding met boom, buiten, lucht, water&#10;&#10;Beschrijving is gegenereerd met zeer hoge betrouwbaarheid">
            <a:extLst>
              <a:ext uri="{FF2B5EF4-FFF2-40B4-BE49-F238E27FC236}">
                <a16:creationId xmlns:a16="http://schemas.microsoft.com/office/drawing/2014/main" id="{627A0B13-5B2C-41D7-AA9A-E5FDB948D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031" y="-1035349"/>
            <a:ext cx="12801600" cy="8534400"/>
          </a:xfrm>
          <a:prstGeom prst="rect">
            <a:avLst/>
          </a:prstGeom>
        </p:spPr>
      </p:pic>
      <p:sp>
        <p:nvSpPr>
          <p:cNvPr id="6" name="Parallellogram 5">
            <a:extLst>
              <a:ext uri="{FF2B5EF4-FFF2-40B4-BE49-F238E27FC236}">
                <a16:creationId xmlns:a16="http://schemas.microsoft.com/office/drawing/2014/main" id="{6BD37B9D-6818-4CB2-9191-E6ABBF9FF246}"/>
              </a:ext>
            </a:extLst>
          </p:cNvPr>
          <p:cNvSpPr/>
          <p:nvPr/>
        </p:nvSpPr>
        <p:spPr>
          <a:xfrm>
            <a:off x="-369455" y="1126836"/>
            <a:ext cx="5034052" cy="775856"/>
          </a:xfrm>
          <a:prstGeom prst="parallelogram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nl-BE" sz="4400" dirty="0"/>
              <a:t>Praktische info</a:t>
            </a:r>
          </a:p>
        </p:txBody>
      </p:sp>
    </p:spTree>
    <p:extLst>
      <p:ext uri="{BB962C8B-B14F-4D97-AF65-F5344CB8AC3E}">
        <p14:creationId xmlns:p14="http://schemas.microsoft.com/office/powerpoint/2010/main" val="3748234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66F537-166B-40F2-B27E-B1C222C4A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Openingstijden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D45BF37F-6947-4566-BE2F-B1798BE6F2B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7407558"/>
              </p:ext>
            </p:extLst>
          </p:nvPr>
        </p:nvGraphicFramePr>
        <p:xfrm>
          <a:off x="838200" y="1825625"/>
          <a:ext cx="10515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56">
                  <a:extLst>
                    <a:ext uri="{9D8B030D-6E8A-4147-A177-3AD203B41FA5}">
                      <a16:colId xmlns:a16="http://schemas.microsoft.com/office/drawing/2014/main" val="3119726008"/>
                    </a:ext>
                  </a:extLst>
                </a:gridCol>
                <a:gridCol w="1980244">
                  <a:extLst>
                    <a:ext uri="{9D8B030D-6E8A-4147-A177-3AD203B41FA5}">
                      <a16:colId xmlns:a16="http://schemas.microsoft.com/office/drawing/2014/main" val="1928611883"/>
                    </a:ext>
                  </a:extLst>
                </a:gridCol>
                <a:gridCol w="6084200">
                  <a:extLst>
                    <a:ext uri="{9D8B030D-6E8A-4147-A177-3AD203B41FA5}">
                      <a16:colId xmlns:a16="http://schemas.microsoft.com/office/drawing/2014/main" val="44460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Periode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Uren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Dagen</a:t>
                      </a:r>
                    </a:p>
                  </a:txBody>
                  <a:tcPr marL="95975" marR="95975"/>
                </a:tc>
                <a:extLst>
                  <a:ext uri="{0D108BD9-81ED-4DB2-BD59-A6C34878D82A}">
                    <a16:rowId xmlns:a16="http://schemas.microsoft.com/office/drawing/2014/main" val="2767530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Januari-februari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10.00-17.00 u.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Weekends, kerst- en krokusvakantie</a:t>
                      </a:r>
                    </a:p>
                  </a:txBody>
                  <a:tcPr marL="95975" marR="95975"/>
                </a:tc>
                <a:extLst>
                  <a:ext uri="{0D108BD9-81ED-4DB2-BD59-A6C34878D82A}">
                    <a16:rowId xmlns:a16="http://schemas.microsoft.com/office/drawing/2014/main" val="688525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Maart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10.00-17.00 u.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Van woensdag tot en met zondag</a:t>
                      </a:r>
                    </a:p>
                  </a:txBody>
                  <a:tcPr marL="95975" marR="95975"/>
                </a:tc>
                <a:extLst>
                  <a:ext uri="{0D108BD9-81ED-4DB2-BD59-A6C34878D82A}">
                    <a16:rowId xmlns:a16="http://schemas.microsoft.com/office/drawing/2014/main" val="2432001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April-Mei-Juni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10.00-18.00 u.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Van dinsdag tot zondag – elke dag in paasvakantie</a:t>
                      </a:r>
                    </a:p>
                  </a:txBody>
                  <a:tcPr marL="95975" marR="95975"/>
                </a:tc>
                <a:extLst>
                  <a:ext uri="{0D108BD9-81ED-4DB2-BD59-A6C34878D82A}">
                    <a16:rowId xmlns:a16="http://schemas.microsoft.com/office/drawing/2014/main" val="2275840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Juli-Augustus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dirty="0"/>
                        <a:t>10.00-18.00 u.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Elke dag</a:t>
                      </a:r>
                    </a:p>
                  </a:txBody>
                  <a:tcPr marL="95975" marR="95975"/>
                </a:tc>
                <a:extLst>
                  <a:ext uri="{0D108BD9-81ED-4DB2-BD59-A6C34878D82A}">
                    <a16:rowId xmlns:a16="http://schemas.microsoft.com/office/drawing/2014/main" val="2159482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September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dirty="0"/>
                        <a:t>10.00-18.00 u.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Van dinsdag tot zondag</a:t>
                      </a:r>
                    </a:p>
                  </a:txBody>
                  <a:tcPr marL="95975" marR="95975"/>
                </a:tc>
                <a:extLst>
                  <a:ext uri="{0D108BD9-81ED-4DB2-BD59-A6C34878D82A}">
                    <a16:rowId xmlns:a16="http://schemas.microsoft.com/office/drawing/2014/main" val="21727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Oktober-December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dirty="0"/>
                        <a:t>10.00-17.00 u.</a:t>
                      </a:r>
                    </a:p>
                  </a:txBody>
                  <a:tcPr marL="95975" marR="95975"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Van woensdag tot en met zondag – elke dag in vakantie</a:t>
                      </a:r>
                    </a:p>
                  </a:txBody>
                  <a:tcPr marL="95975" marR="95975"/>
                </a:tc>
                <a:extLst>
                  <a:ext uri="{0D108BD9-81ED-4DB2-BD59-A6C34878D82A}">
                    <a16:rowId xmlns:a16="http://schemas.microsoft.com/office/drawing/2014/main" val="1478774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0804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4103D0-8616-4BCF-8BE4-9B9033FA0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Bereikbaarheid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B27A12B-5BE8-431E-B35B-336FA32C10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1979271"/>
            <a:ext cx="10018713" cy="3811929"/>
          </a:xfrm>
        </p:spPr>
        <p:txBody>
          <a:bodyPr/>
          <a:lstStyle/>
          <a:p>
            <a:r>
              <a:rPr lang="nl-BE" b="1" dirty="0"/>
              <a:t>Met de bus</a:t>
            </a:r>
          </a:p>
          <a:p>
            <a:pPr lvl="1"/>
            <a:r>
              <a:rPr lang="nl-BE" dirty="0"/>
              <a:t>Lijnbus 12 of 13. Raadpleeg de uurregeling via de website</a:t>
            </a:r>
          </a:p>
          <a:p>
            <a:r>
              <a:rPr lang="nl-BE" b="1" dirty="0"/>
              <a:t>Met de trein</a:t>
            </a:r>
          </a:p>
          <a:p>
            <a:pPr lvl="1"/>
            <a:r>
              <a:rPr lang="nl-BE" dirty="0"/>
              <a:t>kies de B-dagtrip Het Zwin, trein én toegang in één voordelig ticket</a:t>
            </a:r>
          </a:p>
          <a:p>
            <a:r>
              <a:rPr lang="nl-BE" b="1" dirty="0"/>
              <a:t>Met de auto</a:t>
            </a:r>
          </a:p>
          <a:p>
            <a:pPr lvl="1"/>
            <a:r>
              <a:rPr lang="nl-BE" dirty="0"/>
              <a:t>GPS - Zwin, Graaf Léon Lippensdreef 8, BE-8300 Knokke-Heist</a:t>
            </a:r>
          </a:p>
          <a:p>
            <a:pPr lvl="1"/>
            <a:r>
              <a:rPr lang="nl-BE" dirty="0"/>
              <a:t>Parkeerticket, ter plaatse te betalen: 5,00 EUR.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80262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2468C2-C28C-4553-B9AC-422EC67FE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Eten en drinken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12074B2-7D8B-4AFA-8E8A-5A92845B3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Zwin bistro The Shelter</a:t>
            </a:r>
          </a:p>
          <a:p>
            <a:pPr lvl="1"/>
            <a:r>
              <a:rPr lang="nl-BE" dirty="0"/>
              <a:t>Zelf service – plaats je bestelling aan de kassa of kiosk voor je plaatsneemt!</a:t>
            </a:r>
          </a:p>
          <a:p>
            <a:r>
              <a:rPr lang="nl-BE" dirty="0"/>
              <a:t>Groepsreservaties</a:t>
            </a:r>
          </a:p>
          <a:p>
            <a:pPr lvl="1"/>
            <a:r>
              <a:rPr lang="nl-BE" dirty="0"/>
              <a:t>Via </a:t>
            </a:r>
            <a:r>
              <a:rPr lang="nl-BE" dirty="0">
                <a:hlinkClick r:id="rId2"/>
              </a:rPr>
              <a:t>info@theshelterknokke.be</a:t>
            </a:r>
            <a:r>
              <a:rPr lang="nl-BE" dirty="0"/>
              <a:t> of op +32 475 83 96 72</a:t>
            </a:r>
          </a:p>
          <a:p>
            <a:r>
              <a:rPr lang="nl-BE" dirty="0"/>
              <a:t>Picknick</a:t>
            </a:r>
          </a:p>
          <a:p>
            <a:pPr lvl="1"/>
            <a:r>
              <a:rPr lang="nl-BE" dirty="0"/>
              <a:t>Kan op het picknickterras. Eten en drinken is niet toegestaan in het park zelf!</a:t>
            </a:r>
          </a:p>
        </p:txBody>
      </p:sp>
    </p:spTree>
    <p:extLst>
      <p:ext uri="{BB962C8B-B14F-4D97-AF65-F5344CB8AC3E}">
        <p14:creationId xmlns:p14="http://schemas.microsoft.com/office/powerpoint/2010/main" val="286261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49717F-E927-4170-8F12-61A0F704D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7698" y="0"/>
            <a:ext cx="10018713" cy="1752599"/>
          </a:xfrm>
        </p:spPr>
        <p:txBody>
          <a:bodyPr/>
          <a:lstStyle/>
          <a:p>
            <a:r>
              <a:rPr lang="nl-BE" dirty="0"/>
              <a:t>Plan</a:t>
            </a:r>
          </a:p>
        </p:txBody>
      </p:sp>
      <p:pic>
        <p:nvPicPr>
          <p:cNvPr id="6" name="Tijdelijke aanduiding voor inhoud 5" descr="Afbeelding met tekst, kaart&#10;&#10;Beschrijving is gegenereerd met zeer hoge betrouwbaarheid">
            <a:extLst>
              <a:ext uri="{FF2B5EF4-FFF2-40B4-BE49-F238E27FC236}">
                <a16:creationId xmlns:a16="http://schemas.microsoft.com/office/drawing/2014/main" id="{94289FE2-F656-4B39-9EF7-7EDF03E641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353" y="1214041"/>
            <a:ext cx="8804992" cy="5095319"/>
          </a:xfr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91A6A62E-2277-4F76-8C81-670D2CCE1781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1 - Parking</a:t>
            </a:r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B83AFB21-82CE-4D0D-A82B-EB229D337939}"/>
              </a:ext>
            </a:extLst>
          </p:cNvPr>
          <p:cNvSpPr/>
          <p:nvPr/>
        </p:nvSpPr>
        <p:spPr>
          <a:xfrm>
            <a:off x="3796786" y="473741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DB98B54D-EF38-4E30-ABEF-15D97C621874}"/>
              </a:ext>
            </a:extLst>
          </p:cNvPr>
          <p:cNvSpPr/>
          <p:nvPr/>
        </p:nvSpPr>
        <p:spPr>
          <a:xfrm>
            <a:off x="5259826" y="1491271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710F6169-8423-4E42-A493-A07CC30F83B0}"/>
              </a:ext>
            </a:extLst>
          </p:cNvPr>
          <p:cNvSpPr/>
          <p:nvPr/>
        </p:nvSpPr>
        <p:spPr>
          <a:xfrm>
            <a:off x="3008116" y="2959020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409DFC21-7D91-40E6-877A-90BD1FC66F85}"/>
              </a:ext>
            </a:extLst>
          </p:cNvPr>
          <p:cNvSpPr/>
          <p:nvPr/>
        </p:nvSpPr>
        <p:spPr>
          <a:xfrm>
            <a:off x="7109914" y="290861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A6F6A2C9-89FE-48B6-BB1D-A1BF7BA1FD04}"/>
              </a:ext>
            </a:extLst>
          </p:cNvPr>
          <p:cNvSpPr/>
          <p:nvPr/>
        </p:nvSpPr>
        <p:spPr>
          <a:xfrm>
            <a:off x="9283186" y="3133502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EDF314E0-6C12-4107-9A67-C83CEC194EF5}"/>
              </a:ext>
            </a:extLst>
          </p:cNvPr>
          <p:cNvSpPr/>
          <p:nvPr/>
        </p:nvSpPr>
        <p:spPr>
          <a:xfrm>
            <a:off x="8848846" y="356393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8743F7E9-BEBC-4F6E-9C89-9C42690C0033}"/>
              </a:ext>
            </a:extLst>
          </p:cNvPr>
          <p:cNvSpPr/>
          <p:nvPr/>
        </p:nvSpPr>
        <p:spPr>
          <a:xfrm>
            <a:off x="4833106" y="228172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E6AD0A32-5F38-45F4-B486-70DCEADD08A7}"/>
              </a:ext>
            </a:extLst>
          </p:cNvPr>
          <p:cNvSpPr/>
          <p:nvPr/>
        </p:nvSpPr>
        <p:spPr>
          <a:xfrm>
            <a:off x="5720836" y="3444242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9EE20787-35CD-418E-8569-5D8E3A05FC4E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2 - Zeedijk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96370B74-E644-47D1-844E-91BCF4FCF2BD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3 - Zwinlaan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AA7F6068-DF1C-4621-990E-7898C1230709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4 - Onthaalcentrum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E8B544BE-B300-41F5-9589-9E4B931B45DB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5 – Internationale dijk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E9E5AD88-E568-46A0-897E-0F91F2180B99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6 – Uitbreiding vanaf 2019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F645E68D-3B5A-4B2D-AAD7-C6B4F286AC72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7 – Zwinduinen en -polders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8901A53-E84A-48B6-8B1E-4D9EE5AB1428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8 – Kleine vlakte</a:t>
            </a:r>
          </a:p>
        </p:txBody>
      </p:sp>
    </p:spTree>
    <p:extLst>
      <p:ext uri="{BB962C8B-B14F-4D97-AF65-F5344CB8AC3E}">
        <p14:creationId xmlns:p14="http://schemas.microsoft.com/office/powerpoint/2010/main" val="2755023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49717F-E927-4170-8F12-61A0F704D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7698" y="0"/>
            <a:ext cx="10018713" cy="1752599"/>
          </a:xfrm>
        </p:spPr>
        <p:txBody>
          <a:bodyPr/>
          <a:lstStyle/>
          <a:p>
            <a:r>
              <a:rPr lang="nl-BE" dirty="0"/>
              <a:t>Plan</a:t>
            </a:r>
          </a:p>
        </p:txBody>
      </p:sp>
      <p:pic>
        <p:nvPicPr>
          <p:cNvPr id="6" name="Tijdelijke aanduiding voor inhoud 5" descr="Afbeelding met tekst, kaart&#10;&#10;Beschrijving is gegenereerd met zeer hoge betrouwbaarheid">
            <a:extLst>
              <a:ext uri="{FF2B5EF4-FFF2-40B4-BE49-F238E27FC236}">
                <a16:creationId xmlns:a16="http://schemas.microsoft.com/office/drawing/2014/main" id="{94289FE2-F656-4B39-9EF7-7EDF03E641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353" y="1214041"/>
            <a:ext cx="8804992" cy="5095319"/>
          </a:xfr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91A6A62E-2277-4F76-8C81-670D2CCE1781}"/>
              </a:ext>
            </a:extLst>
          </p:cNvPr>
          <p:cNvSpPr txBox="1"/>
          <p:nvPr/>
        </p:nvSpPr>
        <p:spPr>
          <a:xfrm>
            <a:off x="4110505" y="4917330"/>
            <a:ext cx="2377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</a:t>
            </a:r>
            <a:r>
              <a:rPr lang="nl-BE" dirty="0">
                <a:solidFill>
                  <a:schemeClr val="bg1">
                    <a:lumMod val="75000"/>
                  </a:schemeClr>
                </a:solidFill>
              </a:rPr>
              <a:t> - Parking</a:t>
            </a:r>
          </a:p>
          <a:p>
            <a:pPr marL="285750" indent="-285750">
              <a:buFont typeface="Wingdings 2" panose="05020102010507070707" pitchFamily="18" charset="2"/>
              <a:buChar char="v"/>
            </a:pPr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- Zeedijk</a:t>
            </a:r>
          </a:p>
          <a:p>
            <a:pPr marL="285750" indent="-285750">
              <a:buFont typeface="Wingdings 2" panose="05020102010507070707" pitchFamily="18" charset="2"/>
              <a:buChar char="w"/>
            </a:pPr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- Zwinlaan</a:t>
            </a:r>
          </a:p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 - Onthaalcentrum</a:t>
            </a:r>
            <a:endParaRPr lang="nl-B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B83AFB21-82CE-4D0D-A82B-EB229D337939}"/>
              </a:ext>
            </a:extLst>
          </p:cNvPr>
          <p:cNvSpPr/>
          <p:nvPr/>
        </p:nvSpPr>
        <p:spPr>
          <a:xfrm>
            <a:off x="3796786" y="473741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DB98B54D-EF38-4E30-ABEF-15D97C621874}"/>
              </a:ext>
            </a:extLst>
          </p:cNvPr>
          <p:cNvSpPr/>
          <p:nvPr/>
        </p:nvSpPr>
        <p:spPr>
          <a:xfrm>
            <a:off x="5259826" y="1491271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710F6169-8423-4E42-A493-A07CC30F83B0}"/>
              </a:ext>
            </a:extLst>
          </p:cNvPr>
          <p:cNvSpPr/>
          <p:nvPr/>
        </p:nvSpPr>
        <p:spPr>
          <a:xfrm>
            <a:off x="3008116" y="2959020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409DFC21-7D91-40E6-877A-90BD1FC66F85}"/>
              </a:ext>
            </a:extLst>
          </p:cNvPr>
          <p:cNvSpPr/>
          <p:nvPr/>
        </p:nvSpPr>
        <p:spPr>
          <a:xfrm>
            <a:off x="7109914" y="290861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A6F6A2C9-89FE-48B6-BB1D-A1BF7BA1FD04}"/>
              </a:ext>
            </a:extLst>
          </p:cNvPr>
          <p:cNvSpPr/>
          <p:nvPr/>
        </p:nvSpPr>
        <p:spPr>
          <a:xfrm>
            <a:off x="9283186" y="3133502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EDF314E0-6C12-4107-9A67-C83CEC194EF5}"/>
              </a:ext>
            </a:extLst>
          </p:cNvPr>
          <p:cNvSpPr/>
          <p:nvPr/>
        </p:nvSpPr>
        <p:spPr>
          <a:xfrm>
            <a:off x="8848846" y="356393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8743F7E9-BEBC-4F6E-9C89-9C42690C0033}"/>
              </a:ext>
            </a:extLst>
          </p:cNvPr>
          <p:cNvSpPr/>
          <p:nvPr/>
        </p:nvSpPr>
        <p:spPr>
          <a:xfrm>
            <a:off x="4833106" y="228172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E6AD0A32-5F38-45F4-B486-70DCEADD08A7}"/>
              </a:ext>
            </a:extLst>
          </p:cNvPr>
          <p:cNvSpPr/>
          <p:nvPr/>
        </p:nvSpPr>
        <p:spPr>
          <a:xfrm>
            <a:off x="5720836" y="3444242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A8FF7E6F-70D0-4BDF-82DA-80F2CC2F3669}"/>
              </a:ext>
            </a:extLst>
          </p:cNvPr>
          <p:cNvSpPr txBox="1"/>
          <p:nvPr/>
        </p:nvSpPr>
        <p:spPr>
          <a:xfrm>
            <a:off x="6327630" y="4947060"/>
            <a:ext cx="3244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</a:t>
            </a:r>
            <a:r>
              <a:rPr lang="nl-BE" dirty="0">
                <a:solidFill>
                  <a:schemeClr val="bg1">
                    <a:lumMod val="75000"/>
                  </a:schemeClr>
                </a:solidFill>
              </a:rPr>
              <a:t> - Internationale dijk</a:t>
            </a:r>
          </a:p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 - Uitbreiding vanaf 2019</a:t>
            </a:r>
          </a:p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 - Zwinduinen en -polders</a:t>
            </a:r>
          </a:p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 - Kleine vlakte</a:t>
            </a:r>
            <a:endParaRPr lang="nl-BE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636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2468C2-C28C-4553-B9AC-422EC67FE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199" y="685800"/>
            <a:ext cx="10018713" cy="1752599"/>
          </a:xfrm>
        </p:spPr>
        <p:txBody>
          <a:bodyPr/>
          <a:lstStyle/>
          <a:p>
            <a:r>
              <a:rPr lang="nl-BE" dirty="0"/>
              <a:t>Ontdek het park</a:t>
            </a:r>
          </a:p>
        </p:txBody>
      </p:sp>
      <p:pic>
        <p:nvPicPr>
          <p:cNvPr id="7" name="afbHuttenparcours" descr="Afbeelding met boom, buiten, gebouw, lucht&#10;&#10;Beschrijving is gegenereerd met zeer hoge betrouwbaarheid">
            <a:extLst>
              <a:ext uri="{FF2B5EF4-FFF2-40B4-BE49-F238E27FC236}">
                <a16:creationId xmlns:a16="http://schemas.microsoft.com/office/drawing/2014/main" id="{4ADAE303-334D-4993-97CF-130519B56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309" y="2243846"/>
            <a:ext cx="2255520" cy="1714500"/>
          </a:xfrm>
          <a:prstGeom prst="rect">
            <a:avLst/>
          </a:prstGeom>
        </p:spPr>
      </p:pic>
      <p:pic>
        <p:nvPicPr>
          <p:cNvPr id="9" name="afbKijkcentrum" descr="Afbeelding met plafond, binnen, vloer, gebouw&#10;&#10;Beschrijving is gegenereerd met zeer hoge betrouwbaarheid">
            <a:extLst>
              <a:ext uri="{FF2B5EF4-FFF2-40B4-BE49-F238E27FC236}">
                <a16:creationId xmlns:a16="http://schemas.microsoft.com/office/drawing/2014/main" id="{A5772DA8-60FE-4357-9185-45A7C24D3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751" y="2243846"/>
            <a:ext cx="2255520" cy="1714500"/>
          </a:xfrm>
          <a:prstGeom prst="rect">
            <a:avLst/>
          </a:prstGeom>
        </p:spPr>
      </p:pic>
      <p:pic>
        <p:nvPicPr>
          <p:cNvPr id="11" name="afbTentoonstelling" descr="Afbeelding met binnen, persoon, vloer, staand&#10;&#10;Beschrijving is gegenereerd met hoge betrouwbaarheid">
            <a:extLst>
              <a:ext uri="{FF2B5EF4-FFF2-40B4-BE49-F238E27FC236}">
                <a16:creationId xmlns:a16="http://schemas.microsoft.com/office/drawing/2014/main" id="{218E7F11-A581-4E96-998B-60551EAB41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88" y="2243846"/>
            <a:ext cx="2255520" cy="1714500"/>
          </a:xfrm>
          <a:prstGeom prst="rect">
            <a:avLst/>
          </a:prstGeom>
        </p:spPr>
      </p:pic>
      <p:pic>
        <p:nvPicPr>
          <p:cNvPr id="13" name="afbPanoramatoren" descr="Afbeelding met hek, lucht, buiten, persoon&#10;&#10;Beschrijving is gegenereerd met zeer hoge betrouwbaarheid">
            <a:extLst>
              <a:ext uri="{FF2B5EF4-FFF2-40B4-BE49-F238E27FC236}">
                <a16:creationId xmlns:a16="http://schemas.microsoft.com/office/drawing/2014/main" id="{A0C6ACE6-9AC8-4A3F-83D1-9BED23C779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030" y="2243846"/>
            <a:ext cx="2255520" cy="1714500"/>
          </a:xfrm>
          <a:prstGeom prst="rect">
            <a:avLst/>
          </a:prstGeom>
        </p:spPr>
      </p:pic>
      <p:sp>
        <p:nvSpPr>
          <p:cNvPr id="15" name="txtTentoonstelling">
            <a:extLst>
              <a:ext uri="{FF2B5EF4-FFF2-40B4-BE49-F238E27FC236}">
                <a16:creationId xmlns:a16="http://schemas.microsoft.com/office/drawing/2014/main" id="{0A93B3FC-FDD2-45D7-AA6F-8F4D9A6418D7}"/>
              </a:ext>
            </a:extLst>
          </p:cNvPr>
          <p:cNvSpPr txBox="1"/>
          <p:nvPr/>
        </p:nvSpPr>
        <p:spPr>
          <a:xfrm>
            <a:off x="1731908" y="4096436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Tentoonstelling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Vlieg mee met de Zwin-trekvogels en beleef een boeiende reis vol verrassingen.</a:t>
            </a:r>
          </a:p>
        </p:txBody>
      </p:sp>
      <p:sp>
        <p:nvSpPr>
          <p:cNvPr id="16" name="txtHuttenparcours">
            <a:extLst>
              <a:ext uri="{FF2B5EF4-FFF2-40B4-BE49-F238E27FC236}">
                <a16:creationId xmlns:a16="http://schemas.microsoft.com/office/drawing/2014/main" id="{57CF89FB-FA99-4F50-A089-9A5FC728BDC3}"/>
              </a:ext>
            </a:extLst>
          </p:cNvPr>
          <p:cNvSpPr txBox="1"/>
          <p:nvPr/>
        </p:nvSpPr>
        <p:spPr>
          <a:xfrm>
            <a:off x="4374309" y="4104012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Huttenparcours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Het buitenparcours met hutjes leidt je via talrijke belevingspunten. Je komt er heel dicht bij de natuur.</a:t>
            </a:r>
          </a:p>
        </p:txBody>
      </p:sp>
      <p:sp>
        <p:nvSpPr>
          <p:cNvPr id="17" name="txtPanoramatoren">
            <a:extLst>
              <a:ext uri="{FF2B5EF4-FFF2-40B4-BE49-F238E27FC236}">
                <a16:creationId xmlns:a16="http://schemas.microsoft.com/office/drawing/2014/main" id="{D18D5943-ED99-434B-A3E4-A1FC054DE8A5}"/>
              </a:ext>
            </a:extLst>
          </p:cNvPr>
          <p:cNvSpPr txBox="1"/>
          <p:nvPr/>
        </p:nvSpPr>
        <p:spPr>
          <a:xfrm>
            <a:off x="7013350" y="4104012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Panoramatoren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Geniet van het 360° prachtige zicht op de omliggende natuur.</a:t>
            </a:r>
          </a:p>
        </p:txBody>
      </p:sp>
      <p:sp>
        <p:nvSpPr>
          <p:cNvPr id="18" name="txtKijkcentrum">
            <a:extLst>
              <a:ext uri="{FF2B5EF4-FFF2-40B4-BE49-F238E27FC236}">
                <a16:creationId xmlns:a16="http://schemas.microsoft.com/office/drawing/2014/main" id="{1812129A-5164-46F3-A355-E191C8486E0C}"/>
              </a:ext>
            </a:extLst>
          </p:cNvPr>
          <p:cNvSpPr txBox="1"/>
          <p:nvPr/>
        </p:nvSpPr>
        <p:spPr>
          <a:xfrm>
            <a:off x="9652391" y="4105103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Kijkcentrum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Een observatiepost met een prachtig uitzicht op de unieke Zwinvlakte</a:t>
            </a:r>
          </a:p>
        </p:txBody>
      </p:sp>
    </p:spTree>
    <p:extLst>
      <p:ext uri="{BB962C8B-B14F-4D97-AF65-F5344CB8AC3E}">
        <p14:creationId xmlns:p14="http://schemas.microsoft.com/office/powerpoint/2010/main" val="64839135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1165</TotalTime>
  <Words>737</Words>
  <Application>Microsoft Office PowerPoint</Application>
  <PresentationFormat>Breedbeeld</PresentationFormat>
  <Paragraphs>128</Paragraphs>
  <Slides>21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7" baseType="lpstr">
      <vt:lpstr>Arial</vt:lpstr>
      <vt:lpstr>azo-sans-web</vt:lpstr>
      <vt:lpstr>Calibri</vt:lpstr>
      <vt:lpstr>Calibri Light</vt:lpstr>
      <vt:lpstr>Wingdings 2</vt:lpstr>
      <vt:lpstr>Kantoorthema</vt:lpstr>
      <vt:lpstr>Het Zwin</vt:lpstr>
      <vt:lpstr>PowerPoint-presentatie</vt:lpstr>
      <vt:lpstr>Praktische informatie</vt:lpstr>
      <vt:lpstr>Openingstijden</vt:lpstr>
      <vt:lpstr>Bereikbaarheid</vt:lpstr>
      <vt:lpstr>Eten en drinken</vt:lpstr>
      <vt:lpstr>Plan</vt:lpstr>
      <vt:lpstr>Plan</vt:lpstr>
      <vt:lpstr>Ontdek het park</vt:lpstr>
      <vt:lpstr>Ontdek het park</vt:lpstr>
      <vt:lpstr>Vogels in het Zwin</vt:lpstr>
      <vt:lpstr>PowerPoint-presentatie</vt:lpstr>
      <vt:lpstr>De ooievaar</vt:lpstr>
      <vt:lpstr>De kluut</vt:lpstr>
      <vt:lpstr>De scholekster</vt:lpstr>
      <vt:lpstr>De lepelaar</vt:lpstr>
      <vt:lpstr>De grutto</vt:lpstr>
      <vt:lpstr>Planten in het Zwin</vt:lpstr>
      <vt:lpstr>Planten in het zwin</vt:lpstr>
      <vt:lpstr>Lamsoor</vt:lpstr>
      <vt:lpstr>Zeekraal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Het Zwin</dc:title>
  <dc:creator>Danny Devriendt</dc:creator>
  <cp:lastModifiedBy>DannyDV</cp:lastModifiedBy>
  <cp:revision>33</cp:revision>
  <dcterms:created xsi:type="dcterms:W3CDTF">2018-08-12T19:12:00Z</dcterms:created>
  <dcterms:modified xsi:type="dcterms:W3CDTF">2021-08-12T15:47:42Z</dcterms:modified>
</cp:coreProperties>
</file>