
<file path=[Content_Types].xml><?xml version="1.0" encoding="utf-8"?>
<Types xmlns="http://schemas.openxmlformats.org/package/2006/content-types">
  <Default Extension="jpe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Lst>
  <p:sldSz cx="12192000" cy="6858000"/>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howGuides="1">
      <p:cViewPr varScale="1">
        <p:scale>
          <a:sx n="82" d="100"/>
          <a:sy n="82" d="100"/>
        </p:scale>
        <p:origin x="653" y="96"/>
      </p:cViewPr>
      <p:guideLst>
        <p:guide orient="horz" pos="2160"/>
        <p:guide pos="3840"/>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2E5449-F995-41C8-B699-F3873DBB2EAD}"/>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endParaRPr lang="nl-BE"/>
          </a:p>
        </p:txBody>
      </p:sp>
      <p:sp>
        <p:nvSpPr>
          <p:cNvPr id="3" name="Ondertitel 2">
            <a:extLst>
              <a:ext uri="{FF2B5EF4-FFF2-40B4-BE49-F238E27FC236}">
                <a16:creationId xmlns:a16="http://schemas.microsoft.com/office/drawing/2014/main" id="{5851F9FD-8E41-4BE3-99A1-1726DF0A250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BE"/>
          </a:p>
        </p:txBody>
      </p:sp>
      <p:sp>
        <p:nvSpPr>
          <p:cNvPr id="4" name="Tijdelijke aanduiding voor datum 3">
            <a:extLst>
              <a:ext uri="{FF2B5EF4-FFF2-40B4-BE49-F238E27FC236}">
                <a16:creationId xmlns:a16="http://schemas.microsoft.com/office/drawing/2014/main" id="{C90FD70B-28E6-4B2C-A8D3-FCB8E8175907}"/>
              </a:ext>
            </a:extLst>
          </p:cNvPr>
          <p:cNvSpPr>
            <a:spLocks noGrp="1"/>
          </p:cNvSpPr>
          <p:nvPr>
            <p:ph type="dt" sz="half" idx="10"/>
          </p:nvPr>
        </p:nvSpPr>
        <p:spPr/>
        <p:txBody>
          <a:bodyPr/>
          <a:lstStyle/>
          <a:p>
            <a:fld id="{E8A69091-0E8D-47ED-91AD-ADCF1E0039AD}" type="datetimeFigureOut">
              <a:rPr lang="nl-BE" smtClean="0"/>
              <a:t>12/08/2021</a:t>
            </a:fld>
            <a:endParaRPr lang="nl-BE"/>
          </a:p>
        </p:txBody>
      </p:sp>
      <p:sp>
        <p:nvSpPr>
          <p:cNvPr id="5" name="Tijdelijke aanduiding voor voettekst 4">
            <a:extLst>
              <a:ext uri="{FF2B5EF4-FFF2-40B4-BE49-F238E27FC236}">
                <a16:creationId xmlns:a16="http://schemas.microsoft.com/office/drawing/2014/main" id="{A9F2D9D2-9210-461D-81E8-F31FC35F800F}"/>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61A3ADAC-C553-4A9C-B29F-A655503B0A83}"/>
              </a:ext>
            </a:extLst>
          </p:cNvPr>
          <p:cNvSpPr>
            <a:spLocks noGrp="1"/>
          </p:cNvSpPr>
          <p:nvPr>
            <p:ph type="sldNum" sz="quarter" idx="12"/>
          </p:nvPr>
        </p:nvSpPr>
        <p:spPr/>
        <p:txBody>
          <a:bodyPr/>
          <a:lstStyle/>
          <a:p>
            <a:fld id="{47534206-C929-4E79-8CED-0B51A50741F0}" type="slidenum">
              <a:rPr lang="nl-BE" smtClean="0"/>
              <a:t>‹nr.›</a:t>
            </a:fld>
            <a:endParaRPr lang="nl-BE"/>
          </a:p>
        </p:txBody>
      </p:sp>
    </p:spTree>
    <p:extLst>
      <p:ext uri="{BB962C8B-B14F-4D97-AF65-F5344CB8AC3E}">
        <p14:creationId xmlns:p14="http://schemas.microsoft.com/office/powerpoint/2010/main" val="1007473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DB903F-194D-4E81-AE4D-DA21C3EB1F69}"/>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nl-BE"/>
          </a:p>
        </p:txBody>
      </p:sp>
      <p:sp>
        <p:nvSpPr>
          <p:cNvPr id="3" name="Tijdelijke aanduiding voor afbeelding 2">
            <a:extLst>
              <a:ext uri="{FF2B5EF4-FFF2-40B4-BE49-F238E27FC236}">
                <a16:creationId xmlns:a16="http://schemas.microsoft.com/office/drawing/2014/main" id="{3E3C90C1-113A-4A6C-891E-25D3F78FC1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ijdelijke aanduiding voor tekst 3">
            <a:extLst>
              <a:ext uri="{FF2B5EF4-FFF2-40B4-BE49-F238E27FC236}">
                <a16:creationId xmlns:a16="http://schemas.microsoft.com/office/drawing/2014/main" id="{D9A63F92-3266-4C67-97EA-0A0CFE51A6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D65CD52E-AB34-4887-91CC-571CE02FE5E3}"/>
              </a:ext>
            </a:extLst>
          </p:cNvPr>
          <p:cNvSpPr>
            <a:spLocks noGrp="1"/>
          </p:cNvSpPr>
          <p:nvPr>
            <p:ph type="dt" sz="half" idx="10"/>
          </p:nvPr>
        </p:nvSpPr>
        <p:spPr/>
        <p:txBody>
          <a:bodyPr/>
          <a:lstStyle/>
          <a:p>
            <a:fld id="{E8A69091-0E8D-47ED-91AD-ADCF1E0039AD}" type="datetimeFigureOut">
              <a:rPr lang="nl-BE" smtClean="0"/>
              <a:t>12/08/2021</a:t>
            </a:fld>
            <a:endParaRPr lang="nl-BE"/>
          </a:p>
        </p:txBody>
      </p:sp>
      <p:sp>
        <p:nvSpPr>
          <p:cNvPr id="6" name="Tijdelijke aanduiding voor voettekst 5">
            <a:extLst>
              <a:ext uri="{FF2B5EF4-FFF2-40B4-BE49-F238E27FC236}">
                <a16:creationId xmlns:a16="http://schemas.microsoft.com/office/drawing/2014/main" id="{8DA63705-5E9E-4847-B876-3B2062130A4B}"/>
              </a:ext>
            </a:extLst>
          </p:cNvPr>
          <p:cNvSpPr>
            <a:spLocks noGrp="1"/>
          </p:cNvSpPr>
          <p:nvPr>
            <p:ph type="ftr" sz="quarter" idx="11"/>
          </p:nvPr>
        </p:nvSpPr>
        <p:spPr/>
        <p:txBody>
          <a:bodyPr/>
          <a:lstStyle/>
          <a:p>
            <a:endParaRPr lang="nl-BE"/>
          </a:p>
        </p:txBody>
      </p:sp>
      <p:sp>
        <p:nvSpPr>
          <p:cNvPr id="7" name="Tijdelijke aanduiding voor dianummer 6">
            <a:extLst>
              <a:ext uri="{FF2B5EF4-FFF2-40B4-BE49-F238E27FC236}">
                <a16:creationId xmlns:a16="http://schemas.microsoft.com/office/drawing/2014/main" id="{C3DB8827-680D-49CF-9F66-48EBFEE7DBC3}"/>
              </a:ext>
            </a:extLst>
          </p:cNvPr>
          <p:cNvSpPr>
            <a:spLocks noGrp="1"/>
          </p:cNvSpPr>
          <p:nvPr>
            <p:ph type="sldNum" sz="quarter" idx="12"/>
          </p:nvPr>
        </p:nvSpPr>
        <p:spPr/>
        <p:txBody>
          <a:bodyPr/>
          <a:lstStyle/>
          <a:p>
            <a:fld id="{47534206-C929-4E79-8CED-0B51A50741F0}" type="slidenum">
              <a:rPr lang="nl-BE" smtClean="0"/>
              <a:t>‹nr.›</a:t>
            </a:fld>
            <a:endParaRPr lang="nl-BE"/>
          </a:p>
        </p:txBody>
      </p:sp>
    </p:spTree>
    <p:extLst>
      <p:ext uri="{BB962C8B-B14F-4D97-AF65-F5344CB8AC3E}">
        <p14:creationId xmlns:p14="http://schemas.microsoft.com/office/powerpoint/2010/main" val="1136376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E73A3F-5929-47D4-B2FC-22486A738E5B}"/>
              </a:ext>
            </a:extLst>
          </p:cNvPr>
          <p:cNvSpPr>
            <a:spLocks noGrp="1"/>
          </p:cNvSpPr>
          <p:nvPr>
            <p:ph type="title"/>
          </p:nvPr>
        </p:nvSpPr>
        <p:spPr/>
        <p:txBody>
          <a:bodyPr/>
          <a:lstStyle/>
          <a:p>
            <a:r>
              <a:rPr lang="nl-NL"/>
              <a:t>Klik om stijl te bewerken</a:t>
            </a:r>
            <a:endParaRPr lang="nl-BE"/>
          </a:p>
        </p:txBody>
      </p:sp>
      <p:sp>
        <p:nvSpPr>
          <p:cNvPr id="3" name="Tijdelijke aanduiding voor verticale tekst 2">
            <a:extLst>
              <a:ext uri="{FF2B5EF4-FFF2-40B4-BE49-F238E27FC236}">
                <a16:creationId xmlns:a16="http://schemas.microsoft.com/office/drawing/2014/main" id="{57235F98-7C5B-43F2-BB4D-3830082FD21B}"/>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791AA2CD-5361-4F76-8027-8B89249DCF9C}"/>
              </a:ext>
            </a:extLst>
          </p:cNvPr>
          <p:cNvSpPr>
            <a:spLocks noGrp="1"/>
          </p:cNvSpPr>
          <p:nvPr>
            <p:ph type="dt" sz="half" idx="10"/>
          </p:nvPr>
        </p:nvSpPr>
        <p:spPr/>
        <p:txBody>
          <a:bodyPr/>
          <a:lstStyle/>
          <a:p>
            <a:fld id="{E8A69091-0E8D-47ED-91AD-ADCF1E0039AD}" type="datetimeFigureOut">
              <a:rPr lang="nl-BE" smtClean="0"/>
              <a:t>12/08/2021</a:t>
            </a:fld>
            <a:endParaRPr lang="nl-BE"/>
          </a:p>
        </p:txBody>
      </p:sp>
      <p:sp>
        <p:nvSpPr>
          <p:cNvPr id="5" name="Tijdelijke aanduiding voor voettekst 4">
            <a:extLst>
              <a:ext uri="{FF2B5EF4-FFF2-40B4-BE49-F238E27FC236}">
                <a16:creationId xmlns:a16="http://schemas.microsoft.com/office/drawing/2014/main" id="{CED8A130-4F75-409C-9077-2595A8542963}"/>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EA450B4B-1A96-4549-AEF5-C298083FD9EE}"/>
              </a:ext>
            </a:extLst>
          </p:cNvPr>
          <p:cNvSpPr>
            <a:spLocks noGrp="1"/>
          </p:cNvSpPr>
          <p:nvPr>
            <p:ph type="sldNum" sz="quarter" idx="12"/>
          </p:nvPr>
        </p:nvSpPr>
        <p:spPr/>
        <p:txBody>
          <a:bodyPr/>
          <a:lstStyle/>
          <a:p>
            <a:fld id="{47534206-C929-4E79-8CED-0B51A50741F0}" type="slidenum">
              <a:rPr lang="nl-BE" smtClean="0"/>
              <a:t>‹nr.›</a:t>
            </a:fld>
            <a:endParaRPr lang="nl-BE"/>
          </a:p>
        </p:txBody>
      </p:sp>
    </p:spTree>
    <p:extLst>
      <p:ext uri="{BB962C8B-B14F-4D97-AF65-F5344CB8AC3E}">
        <p14:creationId xmlns:p14="http://schemas.microsoft.com/office/powerpoint/2010/main" val="11746318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C8200816-4A63-4FCF-95A8-F9BEC315457E}"/>
              </a:ext>
            </a:extLst>
          </p:cNvPr>
          <p:cNvSpPr>
            <a:spLocks noGrp="1"/>
          </p:cNvSpPr>
          <p:nvPr>
            <p:ph type="title" orient="vert"/>
          </p:nvPr>
        </p:nvSpPr>
        <p:spPr>
          <a:xfrm>
            <a:off x="8724900" y="365125"/>
            <a:ext cx="2628900" cy="5811838"/>
          </a:xfrm>
        </p:spPr>
        <p:txBody>
          <a:bodyPr vert="eaVert"/>
          <a:lstStyle/>
          <a:p>
            <a:r>
              <a:rPr lang="nl-NL"/>
              <a:t>Klik om stijl te bewerken</a:t>
            </a:r>
            <a:endParaRPr lang="nl-BE"/>
          </a:p>
        </p:txBody>
      </p:sp>
      <p:sp>
        <p:nvSpPr>
          <p:cNvPr id="3" name="Tijdelijke aanduiding voor verticale tekst 2">
            <a:extLst>
              <a:ext uri="{FF2B5EF4-FFF2-40B4-BE49-F238E27FC236}">
                <a16:creationId xmlns:a16="http://schemas.microsoft.com/office/drawing/2014/main" id="{26FF1A23-0D1D-44E1-A22C-FB1DD6741AE5}"/>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D8A3D6D3-7C27-4B59-880C-45797775C2EE}"/>
              </a:ext>
            </a:extLst>
          </p:cNvPr>
          <p:cNvSpPr>
            <a:spLocks noGrp="1"/>
          </p:cNvSpPr>
          <p:nvPr>
            <p:ph type="dt" sz="half" idx="10"/>
          </p:nvPr>
        </p:nvSpPr>
        <p:spPr/>
        <p:txBody>
          <a:bodyPr/>
          <a:lstStyle/>
          <a:p>
            <a:fld id="{E8A69091-0E8D-47ED-91AD-ADCF1E0039AD}" type="datetimeFigureOut">
              <a:rPr lang="nl-BE" smtClean="0"/>
              <a:t>12/08/2021</a:t>
            </a:fld>
            <a:endParaRPr lang="nl-BE"/>
          </a:p>
        </p:txBody>
      </p:sp>
      <p:sp>
        <p:nvSpPr>
          <p:cNvPr id="5" name="Tijdelijke aanduiding voor voettekst 4">
            <a:extLst>
              <a:ext uri="{FF2B5EF4-FFF2-40B4-BE49-F238E27FC236}">
                <a16:creationId xmlns:a16="http://schemas.microsoft.com/office/drawing/2014/main" id="{24621EFC-9D8F-4BEB-B327-822C4B3DA443}"/>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FEAA4370-41CE-469C-8635-5873A89CE055}"/>
              </a:ext>
            </a:extLst>
          </p:cNvPr>
          <p:cNvSpPr>
            <a:spLocks noGrp="1"/>
          </p:cNvSpPr>
          <p:nvPr>
            <p:ph type="sldNum" sz="quarter" idx="12"/>
          </p:nvPr>
        </p:nvSpPr>
        <p:spPr/>
        <p:txBody>
          <a:bodyPr/>
          <a:lstStyle/>
          <a:p>
            <a:fld id="{47534206-C929-4E79-8CED-0B51A50741F0}" type="slidenum">
              <a:rPr lang="nl-BE" smtClean="0"/>
              <a:t>‹nr.›</a:t>
            </a:fld>
            <a:endParaRPr lang="nl-BE"/>
          </a:p>
        </p:txBody>
      </p:sp>
    </p:spTree>
    <p:extLst>
      <p:ext uri="{BB962C8B-B14F-4D97-AF65-F5344CB8AC3E}">
        <p14:creationId xmlns:p14="http://schemas.microsoft.com/office/powerpoint/2010/main" val="3970340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ruitsoor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5162D8-C3A1-4426-A9E3-2E7DC8994B7B}"/>
              </a:ext>
            </a:extLst>
          </p:cNvPr>
          <p:cNvSpPr>
            <a:spLocks noGrp="1"/>
          </p:cNvSpPr>
          <p:nvPr>
            <p:ph type="title"/>
          </p:nvPr>
        </p:nvSpPr>
        <p:spPr>
          <a:xfrm>
            <a:off x="5375920" y="549275"/>
            <a:ext cx="5616624" cy="539465"/>
          </a:xfrm>
          <a:solidFill>
            <a:srgbClr val="C00000"/>
          </a:solidFill>
        </p:spPr>
        <p:txBody>
          <a:bodyPr>
            <a:noAutofit/>
          </a:bodyPr>
          <a:lstStyle>
            <a:lvl1pPr>
              <a:defRPr sz="3600">
                <a:solidFill>
                  <a:schemeClr val="bg1"/>
                </a:solidFill>
                <a:latin typeface="Source Sans Pro" panose="020B0503030403020204" pitchFamily="34" charset="0"/>
                <a:ea typeface="Source Sans Pro" panose="020B0503030403020204" pitchFamily="34" charset="0"/>
              </a:defRPr>
            </a:lvl1pPr>
          </a:lstStyle>
          <a:p>
            <a:r>
              <a:rPr lang="nl-NL"/>
              <a:t>Klik om stijl te bewerken</a:t>
            </a:r>
            <a:endParaRPr lang="nl-BE"/>
          </a:p>
        </p:txBody>
      </p:sp>
      <p:sp>
        <p:nvSpPr>
          <p:cNvPr id="3" name="Tijdelijke aanduiding voor datum 2">
            <a:extLst>
              <a:ext uri="{FF2B5EF4-FFF2-40B4-BE49-F238E27FC236}">
                <a16:creationId xmlns:a16="http://schemas.microsoft.com/office/drawing/2014/main" id="{2C01449F-4DC2-48AE-A1F5-7B720EDC9A91}"/>
              </a:ext>
            </a:extLst>
          </p:cNvPr>
          <p:cNvSpPr>
            <a:spLocks noGrp="1"/>
          </p:cNvSpPr>
          <p:nvPr>
            <p:ph type="dt" sz="half" idx="10"/>
          </p:nvPr>
        </p:nvSpPr>
        <p:spPr/>
        <p:txBody>
          <a:bodyPr/>
          <a:lstStyle/>
          <a:p>
            <a:fld id="{E8A69091-0E8D-47ED-91AD-ADCF1E0039AD}" type="datetimeFigureOut">
              <a:rPr lang="nl-BE" smtClean="0"/>
              <a:t>12/08/2021</a:t>
            </a:fld>
            <a:endParaRPr lang="nl-BE"/>
          </a:p>
        </p:txBody>
      </p:sp>
      <p:sp>
        <p:nvSpPr>
          <p:cNvPr id="4" name="Tijdelijke aanduiding voor voettekst 3">
            <a:extLst>
              <a:ext uri="{FF2B5EF4-FFF2-40B4-BE49-F238E27FC236}">
                <a16:creationId xmlns:a16="http://schemas.microsoft.com/office/drawing/2014/main" id="{7C46879B-9442-474B-833A-B4676F9B15BD}"/>
              </a:ext>
            </a:extLst>
          </p:cNvPr>
          <p:cNvSpPr>
            <a:spLocks noGrp="1"/>
          </p:cNvSpPr>
          <p:nvPr>
            <p:ph type="ftr" sz="quarter" idx="11"/>
          </p:nvPr>
        </p:nvSpPr>
        <p:spPr/>
        <p:txBody>
          <a:bodyPr/>
          <a:lstStyle/>
          <a:p>
            <a:endParaRPr lang="nl-BE"/>
          </a:p>
        </p:txBody>
      </p:sp>
      <p:sp>
        <p:nvSpPr>
          <p:cNvPr id="5" name="Tijdelijke aanduiding voor dianummer 4">
            <a:extLst>
              <a:ext uri="{FF2B5EF4-FFF2-40B4-BE49-F238E27FC236}">
                <a16:creationId xmlns:a16="http://schemas.microsoft.com/office/drawing/2014/main" id="{9562CFCA-B27F-4A52-AFF5-751EA76C841A}"/>
              </a:ext>
            </a:extLst>
          </p:cNvPr>
          <p:cNvSpPr>
            <a:spLocks noGrp="1"/>
          </p:cNvSpPr>
          <p:nvPr>
            <p:ph type="sldNum" sz="quarter" idx="12"/>
          </p:nvPr>
        </p:nvSpPr>
        <p:spPr/>
        <p:txBody>
          <a:bodyPr/>
          <a:lstStyle/>
          <a:p>
            <a:fld id="{47534206-C929-4E79-8CED-0B51A50741F0}" type="slidenum">
              <a:rPr lang="nl-BE" smtClean="0"/>
              <a:t>‹nr.›</a:t>
            </a:fld>
            <a:endParaRPr lang="nl-BE"/>
          </a:p>
        </p:txBody>
      </p:sp>
      <p:sp>
        <p:nvSpPr>
          <p:cNvPr id="7" name="Tijdelijke aanduiding voor afbeelding 6">
            <a:extLst>
              <a:ext uri="{FF2B5EF4-FFF2-40B4-BE49-F238E27FC236}">
                <a16:creationId xmlns:a16="http://schemas.microsoft.com/office/drawing/2014/main" id="{94CFAFEB-3048-4A55-8C5E-8CDBFFEDE348}"/>
              </a:ext>
            </a:extLst>
          </p:cNvPr>
          <p:cNvSpPr>
            <a:spLocks noGrp="1"/>
          </p:cNvSpPr>
          <p:nvPr>
            <p:ph type="pic" sz="quarter" idx="13"/>
          </p:nvPr>
        </p:nvSpPr>
        <p:spPr>
          <a:xfrm>
            <a:off x="407988" y="549275"/>
            <a:ext cx="4643437" cy="4032250"/>
          </a:xfrm>
        </p:spPr>
        <p:txBody>
          <a:bodyPr/>
          <a:lstStyle/>
          <a:p>
            <a:endParaRPr lang="nl-BE"/>
          </a:p>
        </p:txBody>
      </p:sp>
      <p:sp>
        <p:nvSpPr>
          <p:cNvPr id="9" name="Tijdelijke aanduiding voor tabel 8">
            <a:extLst>
              <a:ext uri="{FF2B5EF4-FFF2-40B4-BE49-F238E27FC236}">
                <a16:creationId xmlns:a16="http://schemas.microsoft.com/office/drawing/2014/main" id="{2FE93DF9-361A-4F42-92DB-9459A8FD6C09}"/>
              </a:ext>
            </a:extLst>
          </p:cNvPr>
          <p:cNvSpPr>
            <a:spLocks noGrp="1"/>
          </p:cNvSpPr>
          <p:nvPr>
            <p:ph type="tbl" sz="quarter" idx="14"/>
          </p:nvPr>
        </p:nvSpPr>
        <p:spPr>
          <a:xfrm>
            <a:off x="5375275" y="3854179"/>
            <a:ext cx="5365750" cy="1908175"/>
          </a:xfrm>
        </p:spPr>
        <p:txBody>
          <a:bodyPr lIns="0" rIns="36000"/>
          <a:lstStyle/>
          <a:p>
            <a:endParaRPr lang="nl-BE" dirty="0"/>
          </a:p>
        </p:txBody>
      </p:sp>
      <p:sp>
        <p:nvSpPr>
          <p:cNvPr id="11" name="Tijdelijke aanduiding voor tekst 10">
            <a:extLst>
              <a:ext uri="{FF2B5EF4-FFF2-40B4-BE49-F238E27FC236}">
                <a16:creationId xmlns:a16="http://schemas.microsoft.com/office/drawing/2014/main" id="{3C3FA54C-76ED-45D5-99CF-6DAAEFB3C72D}"/>
              </a:ext>
            </a:extLst>
          </p:cNvPr>
          <p:cNvSpPr>
            <a:spLocks noGrp="1"/>
          </p:cNvSpPr>
          <p:nvPr>
            <p:ph type="body" sz="quarter" idx="15"/>
          </p:nvPr>
        </p:nvSpPr>
        <p:spPr>
          <a:xfrm>
            <a:off x="5375275" y="1448780"/>
            <a:ext cx="5616575" cy="2124236"/>
          </a:xfrm>
        </p:spPr>
        <p:txBody>
          <a:bodyPr lIns="0" rIns="36000">
            <a:normAutofit/>
          </a:bodyPr>
          <a:lstStyle>
            <a:lvl1pPr>
              <a:defRPr sz="1500">
                <a:latin typeface="Source Sans Pro" panose="020B0503030403020204" pitchFamily="34" charset="0"/>
                <a:ea typeface="Source Sans Pro" panose="020B0503030403020204" pitchFamily="34" charset="0"/>
              </a:defRPr>
            </a:lvl1pPr>
            <a:lvl2pPr>
              <a:defRPr sz="1500">
                <a:latin typeface="Source Sans Pro" panose="020B0503030403020204" pitchFamily="34" charset="0"/>
                <a:ea typeface="Source Sans Pro" panose="020B0503030403020204" pitchFamily="34" charset="0"/>
              </a:defRPr>
            </a:lvl2pPr>
            <a:lvl3pPr>
              <a:defRPr sz="1500">
                <a:latin typeface="Source Sans Pro" panose="020B0503030403020204" pitchFamily="34" charset="0"/>
                <a:ea typeface="Source Sans Pro" panose="020B0503030403020204" pitchFamily="34" charset="0"/>
              </a:defRPr>
            </a:lvl3pPr>
            <a:lvl4pPr>
              <a:defRPr sz="1500">
                <a:latin typeface="Source Sans Pro" panose="020B0503030403020204" pitchFamily="34" charset="0"/>
                <a:ea typeface="Source Sans Pro" panose="020B0503030403020204" pitchFamily="34" charset="0"/>
              </a:defRPr>
            </a:lvl4pPr>
            <a:lvl5pPr>
              <a:defRPr sz="1500">
                <a:latin typeface="Source Sans Pro" panose="020B0503030403020204" pitchFamily="34" charset="0"/>
                <a:ea typeface="Source Sans Pro" panose="020B0503030403020204" pitchFamily="34" charset="0"/>
              </a:defRPr>
            </a:lvl5p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endParaRPr lang="nl-BE" dirty="0"/>
          </a:p>
        </p:txBody>
      </p:sp>
    </p:spTree>
    <p:extLst>
      <p:ext uri="{BB962C8B-B14F-4D97-AF65-F5344CB8AC3E}">
        <p14:creationId xmlns:p14="http://schemas.microsoft.com/office/powerpoint/2010/main" val="604878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50536F-757B-4E8F-A2DF-B3C6108F1202}"/>
              </a:ext>
            </a:extLst>
          </p:cNvPr>
          <p:cNvSpPr>
            <a:spLocks noGrp="1"/>
          </p:cNvSpPr>
          <p:nvPr>
            <p:ph type="title"/>
          </p:nvPr>
        </p:nvSpPr>
        <p:spPr/>
        <p:txBody>
          <a:bodyPr/>
          <a:lstStyle/>
          <a:p>
            <a:r>
              <a:rPr lang="nl-NL"/>
              <a:t>Klik om stijl te bewerken</a:t>
            </a:r>
            <a:endParaRPr lang="nl-BE"/>
          </a:p>
        </p:txBody>
      </p:sp>
      <p:sp>
        <p:nvSpPr>
          <p:cNvPr id="3" name="Tijdelijke aanduiding voor inhoud 2">
            <a:extLst>
              <a:ext uri="{FF2B5EF4-FFF2-40B4-BE49-F238E27FC236}">
                <a16:creationId xmlns:a16="http://schemas.microsoft.com/office/drawing/2014/main" id="{862C2277-5A79-4D2F-A918-4EC5856BB549}"/>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32A53365-4F2B-42C5-A38E-7DA845A6CA35}"/>
              </a:ext>
            </a:extLst>
          </p:cNvPr>
          <p:cNvSpPr>
            <a:spLocks noGrp="1"/>
          </p:cNvSpPr>
          <p:nvPr>
            <p:ph type="dt" sz="half" idx="10"/>
          </p:nvPr>
        </p:nvSpPr>
        <p:spPr/>
        <p:txBody>
          <a:bodyPr/>
          <a:lstStyle/>
          <a:p>
            <a:fld id="{E8A69091-0E8D-47ED-91AD-ADCF1E0039AD}" type="datetimeFigureOut">
              <a:rPr lang="nl-BE" smtClean="0"/>
              <a:t>12/08/2021</a:t>
            </a:fld>
            <a:endParaRPr lang="nl-BE"/>
          </a:p>
        </p:txBody>
      </p:sp>
      <p:sp>
        <p:nvSpPr>
          <p:cNvPr id="5" name="Tijdelijke aanduiding voor voettekst 4">
            <a:extLst>
              <a:ext uri="{FF2B5EF4-FFF2-40B4-BE49-F238E27FC236}">
                <a16:creationId xmlns:a16="http://schemas.microsoft.com/office/drawing/2014/main" id="{2A21A4F3-B63C-47FE-BA02-BE922B147ADF}"/>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C6F84AAF-1A1A-4EAD-A480-E5A06CFD18A6}"/>
              </a:ext>
            </a:extLst>
          </p:cNvPr>
          <p:cNvSpPr>
            <a:spLocks noGrp="1"/>
          </p:cNvSpPr>
          <p:nvPr>
            <p:ph type="sldNum" sz="quarter" idx="12"/>
          </p:nvPr>
        </p:nvSpPr>
        <p:spPr/>
        <p:txBody>
          <a:bodyPr/>
          <a:lstStyle/>
          <a:p>
            <a:fld id="{47534206-C929-4E79-8CED-0B51A50741F0}" type="slidenum">
              <a:rPr lang="nl-BE" smtClean="0"/>
              <a:t>‹nr.›</a:t>
            </a:fld>
            <a:endParaRPr lang="nl-BE"/>
          </a:p>
        </p:txBody>
      </p:sp>
    </p:spTree>
    <p:extLst>
      <p:ext uri="{BB962C8B-B14F-4D97-AF65-F5344CB8AC3E}">
        <p14:creationId xmlns:p14="http://schemas.microsoft.com/office/powerpoint/2010/main" val="74724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77A144-A093-49F0-A288-76F5BBE426D9}"/>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endParaRPr lang="nl-BE"/>
          </a:p>
        </p:txBody>
      </p:sp>
      <p:sp>
        <p:nvSpPr>
          <p:cNvPr id="3" name="Tijdelijke aanduiding voor tekst 2">
            <a:extLst>
              <a:ext uri="{FF2B5EF4-FFF2-40B4-BE49-F238E27FC236}">
                <a16:creationId xmlns:a16="http://schemas.microsoft.com/office/drawing/2014/main" id="{3BC036F1-32B0-4CCF-9837-B151723D132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97462428-1F35-44AD-A002-CB372A1AF773}"/>
              </a:ext>
            </a:extLst>
          </p:cNvPr>
          <p:cNvSpPr>
            <a:spLocks noGrp="1"/>
          </p:cNvSpPr>
          <p:nvPr>
            <p:ph type="dt" sz="half" idx="10"/>
          </p:nvPr>
        </p:nvSpPr>
        <p:spPr/>
        <p:txBody>
          <a:bodyPr/>
          <a:lstStyle/>
          <a:p>
            <a:fld id="{E8A69091-0E8D-47ED-91AD-ADCF1E0039AD}" type="datetimeFigureOut">
              <a:rPr lang="nl-BE" smtClean="0"/>
              <a:t>12/08/2021</a:t>
            </a:fld>
            <a:endParaRPr lang="nl-BE"/>
          </a:p>
        </p:txBody>
      </p:sp>
      <p:sp>
        <p:nvSpPr>
          <p:cNvPr id="5" name="Tijdelijke aanduiding voor voettekst 4">
            <a:extLst>
              <a:ext uri="{FF2B5EF4-FFF2-40B4-BE49-F238E27FC236}">
                <a16:creationId xmlns:a16="http://schemas.microsoft.com/office/drawing/2014/main" id="{24463328-2593-4D95-AA5D-A05DF0E9624C}"/>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85F6DB81-BD4E-4461-8C2D-917B613C80DC}"/>
              </a:ext>
            </a:extLst>
          </p:cNvPr>
          <p:cNvSpPr>
            <a:spLocks noGrp="1"/>
          </p:cNvSpPr>
          <p:nvPr>
            <p:ph type="sldNum" sz="quarter" idx="12"/>
          </p:nvPr>
        </p:nvSpPr>
        <p:spPr/>
        <p:txBody>
          <a:bodyPr/>
          <a:lstStyle/>
          <a:p>
            <a:fld id="{47534206-C929-4E79-8CED-0B51A50741F0}" type="slidenum">
              <a:rPr lang="nl-BE" smtClean="0"/>
              <a:t>‹nr.›</a:t>
            </a:fld>
            <a:endParaRPr lang="nl-BE"/>
          </a:p>
        </p:txBody>
      </p:sp>
    </p:spTree>
    <p:extLst>
      <p:ext uri="{BB962C8B-B14F-4D97-AF65-F5344CB8AC3E}">
        <p14:creationId xmlns:p14="http://schemas.microsoft.com/office/powerpoint/2010/main" val="3088054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17290A-7BE4-4FEA-9A1A-69BAE958A808}"/>
              </a:ext>
            </a:extLst>
          </p:cNvPr>
          <p:cNvSpPr>
            <a:spLocks noGrp="1"/>
          </p:cNvSpPr>
          <p:nvPr>
            <p:ph type="title"/>
          </p:nvPr>
        </p:nvSpPr>
        <p:spPr/>
        <p:txBody>
          <a:bodyPr/>
          <a:lstStyle/>
          <a:p>
            <a:r>
              <a:rPr lang="nl-NL"/>
              <a:t>Klik om stijl te bewerken</a:t>
            </a:r>
            <a:endParaRPr lang="nl-BE"/>
          </a:p>
        </p:txBody>
      </p:sp>
      <p:sp>
        <p:nvSpPr>
          <p:cNvPr id="3" name="Tijdelijke aanduiding voor inhoud 2">
            <a:extLst>
              <a:ext uri="{FF2B5EF4-FFF2-40B4-BE49-F238E27FC236}">
                <a16:creationId xmlns:a16="http://schemas.microsoft.com/office/drawing/2014/main" id="{5391EF42-26B5-4B14-A385-6FE9E9C723A2}"/>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inhoud 3">
            <a:extLst>
              <a:ext uri="{FF2B5EF4-FFF2-40B4-BE49-F238E27FC236}">
                <a16:creationId xmlns:a16="http://schemas.microsoft.com/office/drawing/2014/main" id="{89037B35-C72D-42E7-A9D6-17214F23AB7C}"/>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datum 4">
            <a:extLst>
              <a:ext uri="{FF2B5EF4-FFF2-40B4-BE49-F238E27FC236}">
                <a16:creationId xmlns:a16="http://schemas.microsoft.com/office/drawing/2014/main" id="{80B6EF6C-9B09-43D7-935B-5F0A24F5C784}"/>
              </a:ext>
            </a:extLst>
          </p:cNvPr>
          <p:cNvSpPr>
            <a:spLocks noGrp="1"/>
          </p:cNvSpPr>
          <p:nvPr>
            <p:ph type="dt" sz="half" idx="10"/>
          </p:nvPr>
        </p:nvSpPr>
        <p:spPr/>
        <p:txBody>
          <a:bodyPr/>
          <a:lstStyle/>
          <a:p>
            <a:fld id="{E8A69091-0E8D-47ED-91AD-ADCF1E0039AD}" type="datetimeFigureOut">
              <a:rPr lang="nl-BE" smtClean="0"/>
              <a:t>12/08/2021</a:t>
            </a:fld>
            <a:endParaRPr lang="nl-BE"/>
          </a:p>
        </p:txBody>
      </p:sp>
      <p:sp>
        <p:nvSpPr>
          <p:cNvPr id="6" name="Tijdelijke aanduiding voor voettekst 5">
            <a:extLst>
              <a:ext uri="{FF2B5EF4-FFF2-40B4-BE49-F238E27FC236}">
                <a16:creationId xmlns:a16="http://schemas.microsoft.com/office/drawing/2014/main" id="{16AEF9F5-DB10-4365-8FE2-FBCB6D7D9F53}"/>
              </a:ext>
            </a:extLst>
          </p:cNvPr>
          <p:cNvSpPr>
            <a:spLocks noGrp="1"/>
          </p:cNvSpPr>
          <p:nvPr>
            <p:ph type="ftr" sz="quarter" idx="11"/>
          </p:nvPr>
        </p:nvSpPr>
        <p:spPr/>
        <p:txBody>
          <a:bodyPr/>
          <a:lstStyle/>
          <a:p>
            <a:endParaRPr lang="nl-BE"/>
          </a:p>
        </p:txBody>
      </p:sp>
      <p:sp>
        <p:nvSpPr>
          <p:cNvPr id="7" name="Tijdelijke aanduiding voor dianummer 6">
            <a:extLst>
              <a:ext uri="{FF2B5EF4-FFF2-40B4-BE49-F238E27FC236}">
                <a16:creationId xmlns:a16="http://schemas.microsoft.com/office/drawing/2014/main" id="{1DEACACF-DC25-467E-B3CC-750312AD856E}"/>
              </a:ext>
            </a:extLst>
          </p:cNvPr>
          <p:cNvSpPr>
            <a:spLocks noGrp="1"/>
          </p:cNvSpPr>
          <p:nvPr>
            <p:ph type="sldNum" sz="quarter" idx="12"/>
          </p:nvPr>
        </p:nvSpPr>
        <p:spPr/>
        <p:txBody>
          <a:bodyPr/>
          <a:lstStyle/>
          <a:p>
            <a:fld id="{47534206-C929-4E79-8CED-0B51A50741F0}" type="slidenum">
              <a:rPr lang="nl-BE" smtClean="0"/>
              <a:t>‹nr.›</a:t>
            </a:fld>
            <a:endParaRPr lang="nl-BE"/>
          </a:p>
        </p:txBody>
      </p:sp>
    </p:spTree>
    <p:extLst>
      <p:ext uri="{BB962C8B-B14F-4D97-AF65-F5344CB8AC3E}">
        <p14:creationId xmlns:p14="http://schemas.microsoft.com/office/powerpoint/2010/main" val="4270762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A752620-6DEF-4F84-A7DB-4064D281BB6F}"/>
              </a:ext>
            </a:extLst>
          </p:cNvPr>
          <p:cNvSpPr>
            <a:spLocks noGrp="1"/>
          </p:cNvSpPr>
          <p:nvPr>
            <p:ph type="title"/>
          </p:nvPr>
        </p:nvSpPr>
        <p:spPr>
          <a:xfrm>
            <a:off x="839788" y="365125"/>
            <a:ext cx="10515600" cy="1325563"/>
          </a:xfrm>
        </p:spPr>
        <p:txBody>
          <a:bodyPr/>
          <a:lstStyle/>
          <a:p>
            <a:r>
              <a:rPr lang="nl-NL"/>
              <a:t>Klik om stijl te bewerken</a:t>
            </a:r>
            <a:endParaRPr lang="nl-BE"/>
          </a:p>
        </p:txBody>
      </p:sp>
      <p:sp>
        <p:nvSpPr>
          <p:cNvPr id="3" name="Tijdelijke aanduiding voor tekst 2">
            <a:extLst>
              <a:ext uri="{FF2B5EF4-FFF2-40B4-BE49-F238E27FC236}">
                <a16:creationId xmlns:a16="http://schemas.microsoft.com/office/drawing/2014/main" id="{C66075E4-1790-4912-BB5E-218D6F96794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D5F8679E-0377-4EE5-AA8C-99C789B1DCC3}"/>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tekst 4">
            <a:extLst>
              <a:ext uri="{FF2B5EF4-FFF2-40B4-BE49-F238E27FC236}">
                <a16:creationId xmlns:a16="http://schemas.microsoft.com/office/drawing/2014/main" id="{12FB2D46-8E3D-4F3C-AAF5-E05F6491612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3369C34C-AC84-4492-8EBE-A78AF4BCCC77}"/>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7" name="Tijdelijke aanduiding voor datum 6">
            <a:extLst>
              <a:ext uri="{FF2B5EF4-FFF2-40B4-BE49-F238E27FC236}">
                <a16:creationId xmlns:a16="http://schemas.microsoft.com/office/drawing/2014/main" id="{103F6BEB-4E52-4AC4-869D-51CA76A8A30D}"/>
              </a:ext>
            </a:extLst>
          </p:cNvPr>
          <p:cNvSpPr>
            <a:spLocks noGrp="1"/>
          </p:cNvSpPr>
          <p:nvPr>
            <p:ph type="dt" sz="half" idx="10"/>
          </p:nvPr>
        </p:nvSpPr>
        <p:spPr/>
        <p:txBody>
          <a:bodyPr/>
          <a:lstStyle/>
          <a:p>
            <a:fld id="{E8A69091-0E8D-47ED-91AD-ADCF1E0039AD}" type="datetimeFigureOut">
              <a:rPr lang="nl-BE" smtClean="0"/>
              <a:t>12/08/2021</a:t>
            </a:fld>
            <a:endParaRPr lang="nl-BE"/>
          </a:p>
        </p:txBody>
      </p:sp>
      <p:sp>
        <p:nvSpPr>
          <p:cNvPr id="8" name="Tijdelijke aanduiding voor voettekst 7">
            <a:extLst>
              <a:ext uri="{FF2B5EF4-FFF2-40B4-BE49-F238E27FC236}">
                <a16:creationId xmlns:a16="http://schemas.microsoft.com/office/drawing/2014/main" id="{D565FF76-777A-4852-88E7-2128E4FA6D3B}"/>
              </a:ext>
            </a:extLst>
          </p:cNvPr>
          <p:cNvSpPr>
            <a:spLocks noGrp="1"/>
          </p:cNvSpPr>
          <p:nvPr>
            <p:ph type="ftr" sz="quarter" idx="11"/>
          </p:nvPr>
        </p:nvSpPr>
        <p:spPr/>
        <p:txBody>
          <a:bodyPr/>
          <a:lstStyle/>
          <a:p>
            <a:endParaRPr lang="nl-BE"/>
          </a:p>
        </p:txBody>
      </p:sp>
      <p:sp>
        <p:nvSpPr>
          <p:cNvPr id="9" name="Tijdelijke aanduiding voor dianummer 8">
            <a:extLst>
              <a:ext uri="{FF2B5EF4-FFF2-40B4-BE49-F238E27FC236}">
                <a16:creationId xmlns:a16="http://schemas.microsoft.com/office/drawing/2014/main" id="{6116EDEA-BE58-4996-9A31-F05742276131}"/>
              </a:ext>
            </a:extLst>
          </p:cNvPr>
          <p:cNvSpPr>
            <a:spLocks noGrp="1"/>
          </p:cNvSpPr>
          <p:nvPr>
            <p:ph type="sldNum" sz="quarter" idx="12"/>
          </p:nvPr>
        </p:nvSpPr>
        <p:spPr/>
        <p:txBody>
          <a:bodyPr/>
          <a:lstStyle/>
          <a:p>
            <a:fld id="{47534206-C929-4E79-8CED-0B51A50741F0}" type="slidenum">
              <a:rPr lang="nl-BE" smtClean="0"/>
              <a:t>‹nr.›</a:t>
            </a:fld>
            <a:endParaRPr lang="nl-BE"/>
          </a:p>
        </p:txBody>
      </p:sp>
    </p:spTree>
    <p:extLst>
      <p:ext uri="{BB962C8B-B14F-4D97-AF65-F5344CB8AC3E}">
        <p14:creationId xmlns:p14="http://schemas.microsoft.com/office/powerpoint/2010/main" val="8088432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AE3520-D3E2-4D9E-A126-64F4C3403F6B}"/>
              </a:ext>
            </a:extLst>
          </p:cNvPr>
          <p:cNvSpPr>
            <a:spLocks noGrp="1"/>
          </p:cNvSpPr>
          <p:nvPr>
            <p:ph type="title"/>
          </p:nvPr>
        </p:nvSpPr>
        <p:spPr/>
        <p:txBody>
          <a:bodyPr/>
          <a:lstStyle/>
          <a:p>
            <a:r>
              <a:rPr lang="nl-NL"/>
              <a:t>Klik om stijl te bewerken</a:t>
            </a:r>
            <a:endParaRPr lang="nl-BE"/>
          </a:p>
        </p:txBody>
      </p:sp>
      <p:sp>
        <p:nvSpPr>
          <p:cNvPr id="3" name="Tijdelijke aanduiding voor datum 2">
            <a:extLst>
              <a:ext uri="{FF2B5EF4-FFF2-40B4-BE49-F238E27FC236}">
                <a16:creationId xmlns:a16="http://schemas.microsoft.com/office/drawing/2014/main" id="{B99A2C44-C6AF-4854-8DFB-D4787BD85776}"/>
              </a:ext>
            </a:extLst>
          </p:cNvPr>
          <p:cNvSpPr>
            <a:spLocks noGrp="1"/>
          </p:cNvSpPr>
          <p:nvPr>
            <p:ph type="dt" sz="half" idx="10"/>
          </p:nvPr>
        </p:nvSpPr>
        <p:spPr/>
        <p:txBody>
          <a:bodyPr/>
          <a:lstStyle/>
          <a:p>
            <a:fld id="{E8A69091-0E8D-47ED-91AD-ADCF1E0039AD}" type="datetimeFigureOut">
              <a:rPr lang="nl-BE" smtClean="0"/>
              <a:t>12/08/2021</a:t>
            </a:fld>
            <a:endParaRPr lang="nl-BE"/>
          </a:p>
        </p:txBody>
      </p:sp>
      <p:sp>
        <p:nvSpPr>
          <p:cNvPr id="4" name="Tijdelijke aanduiding voor voettekst 3">
            <a:extLst>
              <a:ext uri="{FF2B5EF4-FFF2-40B4-BE49-F238E27FC236}">
                <a16:creationId xmlns:a16="http://schemas.microsoft.com/office/drawing/2014/main" id="{33CF5A43-A563-4AC0-A621-4A1E7722B77F}"/>
              </a:ext>
            </a:extLst>
          </p:cNvPr>
          <p:cNvSpPr>
            <a:spLocks noGrp="1"/>
          </p:cNvSpPr>
          <p:nvPr>
            <p:ph type="ftr" sz="quarter" idx="11"/>
          </p:nvPr>
        </p:nvSpPr>
        <p:spPr/>
        <p:txBody>
          <a:bodyPr/>
          <a:lstStyle/>
          <a:p>
            <a:endParaRPr lang="nl-BE"/>
          </a:p>
        </p:txBody>
      </p:sp>
      <p:sp>
        <p:nvSpPr>
          <p:cNvPr id="5" name="Tijdelijke aanduiding voor dianummer 4">
            <a:extLst>
              <a:ext uri="{FF2B5EF4-FFF2-40B4-BE49-F238E27FC236}">
                <a16:creationId xmlns:a16="http://schemas.microsoft.com/office/drawing/2014/main" id="{AC4BBAEE-CDC8-4E73-9271-9BA61E46FAD7}"/>
              </a:ext>
            </a:extLst>
          </p:cNvPr>
          <p:cNvSpPr>
            <a:spLocks noGrp="1"/>
          </p:cNvSpPr>
          <p:nvPr>
            <p:ph type="sldNum" sz="quarter" idx="12"/>
          </p:nvPr>
        </p:nvSpPr>
        <p:spPr/>
        <p:txBody>
          <a:bodyPr/>
          <a:lstStyle/>
          <a:p>
            <a:fld id="{47534206-C929-4E79-8CED-0B51A50741F0}" type="slidenum">
              <a:rPr lang="nl-BE" smtClean="0"/>
              <a:t>‹nr.›</a:t>
            </a:fld>
            <a:endParaRPr lang="nl-BE"/>
          </a:p>
        </p:txBody>
      </p:sp>
    </p:spTree>
    <p:extLst>
      <p:ext uri="{BB962C8B-B14F-4D97-AF65-F5344CB8AC3E}">
        <p14:creationId xmlns:p14="http://schemas.microsoft.com/office/powerpoint/2010/main" val="6047116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4883A208-BF08-41BC-BC22-7B07677E9689}"/>
              </a:ext>
            </a:extLst>
          </p:cNvPr>
          <p:cNvSpPr>
            <a:spLocks noGrp="1"/>
          </p:cNvSpPr>
          <p:nvPr>
            <p:ph type="dt" sz="half" idx="10"/>
          </p:nvPr>
        </p:nvSpPr>
        <p:spPr/>
        <p:txBody>
          <a:bodyPr/>
          <a:lstStyle/>
          <a:p>
            <a:fld id="{E8A69091-0E8D-47ED-91AD-ADCF1E0039AD}" type="datetimeFigureOut">
              <a:rPr lang="nl-BE" smtClean="0"/>
              <a:t>12/08/2021</a:t>
            </a:fld>
            <a:endParaRPr lang="nl-BE"/>
          </a:p>
        </p:txBody>
      </p:sp>
      <p:sp>
        <p:nvSpPr>
          <p:cNvPr id="3" name="Tijdelijke aanduiding voor voettekst 2">
            <a:extLst>
              <a:ext uri="{FF2B5EF4-FFF2-40B4-BE49-F238E27FC236}">
                <a16:creationId xmlns:a16="http://schemas.microsoft.com/office/drawing/2014/main" id="{DB254764-CACB-4D1F-9D2F-9F9151EF2731}"/>
              </a:ext>
            </a:extLst>
          </p:cNvPr>
          <p:cNvSpPr>
            <a:spLocks noGrp="1"/>
          </p:cNvSpPr>
          <p:nvPr>
            <p:ph type="ftr" sz="quarter" idx="11"/>
          </p:nvPr>
        </p:nvSpPr>
        <p:spPr/>
        <p:txBody>
          <a:bodyPr/>
          <a:lstStyle/>
          <a:p>
            <a:endParaRPr lang="nl-BE"/>
          </a:p>
        </p:txBody>
      </p:sp>
      <p:sp>
        <p:nvSpPr>
          <p:cNvPr id="4" name="Tijdelijke aanduiding voor dianummer 3">
            <a:extLst>
              <a:ext uri="{FF2B5EF4-FFF2-40B4-BE49-F238E27FC236}">
                <a16:creationId xmlns:a16="http://schemas.microsoft.com/office/drawing/2014/main" id="{E89A6F12-42EE-4101-A545-A825F9721FE8}"/>
              </a:ext>
            </a:extLst>
          </p:cNvPr>
          <p:cNvSpPr>
            <a:spLocks noGrp="1"/>
          </p:cNvSpPr>
          <p:nvPr>
            <p:ph type="sldNum" sz="quarter" idx="12"/>
          </p:nvPr>
        </p:nvSpPr>
        <p:spPr/>
        <p:txBody>
          <a:bodyPr/>
          <a:lstStyle/>
          <a:p>
            <a:fld id="{47534206-C929-4E79-8CED-0B51A50741F0}" type="slidenum">
              <a:rPr lang="nl-BE" smtClean="0"/>
              <a:t>‹nr.›</a:t>
            </a:fld>
            <a:endParaRPr lang="nl-BE"/>
          </a:p>
        </p:txBody>
      </p:sp>
      <p:sp>
        <p:nvSpPr>
          <p:cNvPr id="5" name="Titel 4">
            <a:extLst>
              <a:ext uri="{FF2B5EF4-FFF2-40B4-BE49-F238E27FC236}">
                <a16:creationId xmlns:a16="http://schemas.microsoft.com/office/drawing/2014/main" id="{2FEB5ED8-40EE-449B-AADA-7163079BCD04}"/>
              </a:ext>
            </a:extLst>
          </p:cNvPr>
          <p:cNvSpPr>
            <a:spLocks noGrp="1"/>
          </p:cNvSpPr>
          <p:nvPr>
            <p:ph type="title"/>
          </p:nvPr>
        </p:nvSpPr>
        <p:spPr>
          <a:xfrm>
            <a:off x="587388" y="-1503548"/>
            <a:ext cx="10515600" cy="1325563"/>
          </a:xfrm>
        </p:spPr>
        <p:txBody>
          <a:bodyPr/>
          <a:lstStyle/>
          <a:p>
            <a:r>
              <a:rPr lang="nl-NL"/>
              <a:t>Klik om stijl te bewerken</a:t>
            </a:r>
            <a:endParaRPr lang="nl-BE"/>
          </a:p>
        </p:txBody>
      </p:sp>
    </p:spTree>
    <p:extLst>
      <p:ext uri="{BB962C8B-B14F-4D97-AF65-F5344CB8AC3E}">
        <p14:creationId xmlns:p14="http://schemas.microsoft.com/office/powerpoint/2010/main" val="4065004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F7AD7B-CC40-4222-8441-B3A1D4738C92}"/>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nl-BE"/>
          </a:p>
        </p:txBody>
      </p:sp>
      <p:sp>
        <p:nvSpPr>
          <p:cNvPr id="3" name="Tijdelijke aanduiding voor inhoud 2">
            <a:extLst>
              <a:ext uri="{FF2B5EF4-FFF2-40B4-BE49-F238E27FC236}">
                <a16:creationId xmlns:a16="http://schemas.microsoft.com/office/drawing/2014/main" id="{F97D288B-B8AB-4FE3-A150-35802C7CEC5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tekst 3">
            <a:extLst>
              <a:ext uri="{FF2B5EF4-FFF2-40B4-BE49-F238E27FC236}">
                <a16:creationId xmlns:a16="http://schemas.microsoft.com/office/drawing/2014/main" id="{EBF257A5-CD8B-4591-83EE-1577046AFA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DE077789-FA65-4479-95A1-55FD46738AD6}"/>
              </a:ext>
            </a:extLst>
          </p:cNvPr>
          <p:cNvSpPr>
            <a:spLocks noGrp="1"/>
          </p:cNvSpPr>
          <p:nvPr>
            <p:ph type="dt" sz="half" idx="10"/>
          </p:nvPr>
        </p:nvSpPr>
        <p:spPr/>
        <p:txBody>
          <a:bodyPr/>
          <a:lstStyle/>
          <a:p>
            <a:fld id="{E8A69091-0E8D-47ED-91AD-ADCF1E0039AD}" type="datetimeFigureOut">
              <a:rPr lang="nl-BE" smtClean="0"/>
              <a:t>12/08/2021</a:t>
            </a:fld>
            <a:endParaRPr lang="nl-BE"/>
          </a:p>
        </p:txBody>
      </p:sp>
      <p:sp>
        <p:nvSpPr>
          <p:cNvPr id="6" name="Tijdelijke aanduiding voor voettekst 5">
            <a:extLst>
              <a:ext uri="{FF2B5EF4-FFF2-40B4-BE49-F238E27FC236}">
                <a16:creationId xmlns:a16="http://schemas.microsoft.com/office/drawing/2014/main" id="{1C6982B1-D35A-4BCC-9275-149AAB4C0176}"/>
              </a:ext>
            </a:extLst>
          </p:cNvPr>
          <p:cNvSpPr>
            <a:spLocks noGrp="1"/>
          </p:cNvSpPr>
          <p:nvPr>
            <p:ph type="ftr" sz="quarter" idx="11"/>
          </p:nvPr>
        </p:nvSpPr>
        <p:spPr/>
        <p:txBody>
          <a:bodyPr/>
          <a:lstStyle/>
          <a:p>
            <a:endParaRPr lang="nl-BE"/>
          </a:p>
        </p:txBody>
      </p:sp>
      <p:sp>
        <p:nvSpPr>
          <p:cNvPr id="7" name="Tijdelijke aanduiding voor dianummer 6">
            <a:extLst>
              <a:ext uri="{FF2B5EF4-FFF2-40B4-BE49-F238E27FC236}">
                <a16:creationId xmlns:a16="http://schemas.microsoft.com/office/drawing/2014/main" id="{8BFDB1C8-5626-49E6-9802-CE749D56DEF2}"/>
              </a:ext>
            </a:extLst>
          </p:cNvPr>
          <p:cNvSpPr>
            <a:spLocks noGrp="1"/>
          </p:cNvSpPr>
          <p:nvPr>
            <p:ph type="sldNum" sz="quarter" idx="12"/>
          </p:nvPr>
        </p:nvSpPr>
        <p:spPr/>
        <p:txBody>
          <a:bodyPr/>
          <a:lstStyle/>
          <a:p>
            <a:fld id="{47534206-C929-4E79-8CED-0B51A50741F0}" type="slidenum">
              <a:rPr lang="nl-BE" smtClean="0"/>
              <a:t>‹nr.›</a:t>
            </a:fld>
            <a:endParaRPr lang="nl-BE"/>
          </a:p>
        </p:txBody>
      </p:sp>
    </p:spTree>
    <p:extLst>
      <p:ext uri="{BB962C8B-B14F-4D97-AF65-F5344CB8AC3E}">
        <p14:creationId xmlns:p14="http://schemas.microsoft.com/office/powerpoint/2010/main" val="491081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1EA65F07-E86A-4342-95ED-C86AB7A2221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endParaRPr lang="nl-BE"/>
          </a:p>
        </p:txBody>
      </p:sp>
      <p:sp>
        <p:nvSpPr>
          <p:cNvPr id="3" name="Tijdelijke aanduiding voor tekst 2">
            <a:extLst>
              <a:ext uri="{FF2B5EF4-FFF2-40B4-BE49-F238E27FC236}">
                <a16:creationId xmlns:a16="http://schemas.microsoft.com/office/drawing/2014/main" id="{66D37827-6D81-4073-8E84-092A57E593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2D988315-6C3A-43F7-955D-9503C1BAF0B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A69091-0E8D-47ED-91AD-ADCF1E0039AD}" type="datetimeFigureOut">
              <a:rPr lang="nl-BE" smtClean="0"/>
              <a:t>12/08/2021</a:t>
            </a:fld>
            <a:endParaRPr lang="nl-BE"/>
          </a:p>
        </p:txBody>
      </p:sp>
      <p:sp>
        <p:nvSpPr>
          <p:cNvPr id="5" name="Tijdelijke aanduiding voor voettekst 4">
            <a:extLst>
              <a:ext uri="{FF2B5EF4-FFF2-40B4-BE49-F238E27FC236}">
                <a16:creationId xmlns:a16="http://schemas.microsoft.com/office/drawing/2014/main" id="{71850649-31CA-46BE-BDF4-989D5D40E8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Tijdelijke aanduiding voor dianummer 5">
            <a:extLst>
              <a:ext uri="{FF2B5EF4-FFF2-40B4-BE49-F238E27FC236}">
                <a16:creationId xmlns:a16="http://schemas.microsoft.com/office/drawing/2014/main" id="{E676DD5E-B0E7-4BA4-85B3-A8623E2D58D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534206-C929-4E79-8CED-0B51A50741F0}" type="slidenum">
              <a:rPr lang="nl-BE" smtClean="0"/>
              <a:t>‹nr.›</a:t>
            </a:fld>
            <a:endParaRPr lang="nl-BE"/>
          </a:p>
        </p:txBody>
      </p:sp>
    </p:spTree>
    <p:extLst>
      <p:ext uri="{BB962C8B-B14F-4D97-AF65-F5344CB8AC3E}">
        <p14:creationId xmlns:p14="http://schemas.microsoft.com/office/powerpoint/2010/main" val="4183560231"/>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audio" Target="../media/media4.mp3"/><Relationship Id="rId13" Type="http://schemas.microsoft.com/office/2007/relationships/media" Target="../media/media7.mp3"/><Relationship Id="rId18" Type="http://schemas.openxmlformats.org/officeDocument/2006/relationships/image" Target="../media/image1.jpeg"/><Relationship Id="rId26" Type="http://schemas.openxmlformats.org/officeDocument/2006/relationships/image" Target="../media/image9.png"/><Relationship Id="rId3" Type="http://schemas.microsoft.com/office/2007/relationships/media" Target="../media/media2.mp3"/><Relationship Id="rId21" Type="http://schemas.openxmlformats.org/officeDocument/2006/relationships/image" Target="../media/image4.png"/><Relationship Id="rId7" Type="http://schemas.microsoft.com/office/2007/relationships/media" Target="../media/media4.mp3"/><Relationship Id="rId12" Type="http://schemas.openxmlformats.org/officeDocument/2006/relationships/audio" Target="../media/media6.mp3"/><Relationship Id="rId17" Type="http://schemas.openxmlformats.org/officeDocument/2006/relationships/slideLayout" Target="../slideLayouts/slideLayout8.xml"/><Relationship Id="rId25" Type="http://schemas.openxmlformats.org/officeDocument/2006/relationships/image" Target="../media/image8.png"/><Relationship Id="rId2" Type="http://schemas.openxmlformats.org/officeDocument/2006/relationships/audio" Target="../media/media1.mp3"/><Relationship Id="rId16" Type="http://schemas.openxmlformats.org/officeDocument/2006/relationships/audio" Target="../media/media8.mp3"/><Relationship Id="rId20" Type="http://schemas.openxmlformats.org/officeDocument/2006/relationships/image" Target="../media/image3.png"/><Relationship Id="rId1" Type="http://schemas.microsoft.com/office/2007/relationships/media" Target="../media/media1.mp3"/><Relationship Id="rId6" Type="http://schemas.openxmlformats.org/officeDocument/2006/relationships/audio" Target="../media/media3.mp3"/><Relationship Id="rId11" Type="http://schemas.microsoft.com/office/2007/relationships/media" Target="../media/media6.mp3"/><Relationship Id="rId24" Type="http://schemas.openxmlformats.org/officeDocument/2006/relationships/image" Target="../media/image7.png"/><Relationship Id="rId5" Type="http://schemas.microsoft.com/office/2007/relationships/media" Target="../media/media3.mp3"/><Relationship Id="rId15" Type="http://schemas.microsoft.com/office/2007/relationships/media" Target="../media/media8.mp3"/><Relationship Id="rId23" Type="http://schemas.openxmlformats.org/officeDocument/2006/relationships/image" Target="../media/image6.png"/><Relationship Id="rId10" Type="http://schemas.openxmlformats.org/officeDocument/2006/relationships/audio" Target="../media/media5.mp3"/><Relationship Id="rId19" Type="http://schemas.openxmlformats.org/officeDocument/2006/relationships/image" Target="../media/image2.png"/><Relationship Id="rId4" Type="http://schemas.openxmlformats.org/officeDocument/2006/relationships/audio" Target="../media/media2.mp3"/><Relationship Id="rId9" Type="http://schemas.microsoft.com/office/2007/relationships/media" Target="../media/media5.mp3"/><Relationship Id="rId14" Type="http://schemas.openxmlformats.org/officeDocument/2006/relationships/audio" Target="../media/media7.mp3"/><Relationship Id="rId22" Type="http://schemas.openxmlformats.org/officeDocument/2006/relationships/image" Target="../media/image5.png"/><Relationship Id="rId27"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foto fruit" descr="Afbeelding met bord, voedsel, fruit, gerangschikt&#10;&#10;Automatisch gegenereerde beschrijving">
            <a:extLst>
              <a:ext uri="{FF2B5EF4-FFF2-40B4-BE49-F238E27FC236}">
                <a16:creationId xmlns:a16="http://schemas.microsoft.com/office/drawing/2014/main" id="{A29E838B-F098-4CFA-901A-F6A1A61FC901}"/>
              </a:ext>
            </a:extLst>
          </p:cNvPr>
          <p:cNvPicPr>
            <a:picLocks noChangeAspect="1"/>
          </p:cNvPicPr>
          <p:nvPr/>
        </p:nvPicPr>
        <p:blipFill rotWithShape="1">
          <a:blip r:embed="rId18">
            <a:alphaModFix amt="40000"/>
            <a:extLst>
              <a:ext uri="{28A0092B-C50C-407E-A947-70E740481C1C}">
                <a14:useLocalDpi xmlns:a14="http://schemas.microsoft.com/office/drawing/2010/main" val="0"/>
              </a:ext>
            </a:extLst>
          </a:blip>
          <a:srcRect t="5709" b="10037"/>
          <a:stretch/>
        </p:blipFill>
        <p:spPr>
          <a:xfrm>
            <a:off x="11324" y="1282"/>
            <a:ext cx="12191980" cy="6856718"/>
          </a:xfrm>
          <a:prstGeom prst="rect">
            <a:avLst/>
          </a:prstGeom>
        </p:spPr>
      </p:pic>
      <p:sp>
        <p:nvSpPr>
          <p:cNvPr id="6" name="Rechthoek 5">
            <a:extLst>
              <a:ext uri="{FF2B5EF4-FFF2-40B4-BE49-F238E27FC236}">
                <a16:creationId xmlns:a16="http://schemas.microsoft.com/office/drawing/2014/main" id="{CCDCA601-729D-4AD4-9DB5-AFD8C6F87C7A}"/>
              </a:ext>
            </a:extLst>
          </p:cNvPr>
          <p:cNvSpPr/>
          <p:nvPr/>
        </p:nvSpPr>
        <p:spPr>
          <a:xfrm>
            <a:off x="371364" y="188640"/>
            <a:ext cx="9396000" cy="828092"/>
          </a:xfrm>
          <a:prstGeom prst="rect">
            <a:avLst/>
          </a:prstGeom>
          <a:solidFill>
            <a:srgbClr val="FFFFFF">
              <a:alpha val="4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6000" dirty="0" err="1">
                <a:solidFill>
                  <a:schemeClr val="accent2"/>
                </a:solidFill>
                <a:latin typeface="Source Sans Pro Black" panose="020B0803030403020204" pitchFamily="34" charset="0"/>
                <a:ea typeface="Source Sans Pro Black" panose="020B0803030403020204" pitchFamily="34" charset="0"/>
              </a:rPr>
              <a:t>Obst</a:t>
            </a:r>
            <a:r>
              <a:rPr lang="nl-BE" sz="6000" dirty="0">
                <a:solidFill>
                  <a:schemeClr val="accent2"/>
                </a:solidFill>
                <a:latin typeface="Source Sans Pro Black" panose="020B0803030403020204" pitchFamily="34" charset="0"/>
                <a:ea typeface="Source Sans Pro Black" panose="020B0803030403020204" pitchFamily="34" charset="0"/>
              </a:rPr>
              <a:t> in </a:t>
            </a:r>
            <a:r>
              <a:rPr lang="nl-BE" sz="6000" dirty="0" err="1">
                <a:solidFill>
                  <a:schemeClr val="accent2"/>
                </a:solidFill>
                <a:latin typeface="Source Sans Pro Black" panose="020B0803030403020204" pitchFamily="34" charset="0"/>
                <a:ea typeface="Source Sans Pro Black" panose="020B0803030403020204" pitchFamily="34" charset="0"/>
              </a:rPr>
              <a:t>deutscher</a:t>
            </a:r>
            <a:r>
              <a:rPr lang="nl-BE" sz="6000" dirty="0">
                <a:solidFill>
                  <a:schemeClr val="accent2"/>
                </a:solidFill>
                <a:latin typeface="Source Sans Pro Black" panose="020B0803030403020204" pitchFamily="34" charset="0"/>
                <a:ea typeface="Source Sans Pro Black" panose="020B0803030403020204" pitchFamily="34" charset="0"/>
              </a:rPr>
              <a:t> </a:t>
            </a:r>
            <a:r>
              <a:rPr lang="nl-BE" sz="6000" dirty="0" err="1">
                <a:solidFill>
                  <a:schemeClr val="accent2"/>
                </a:solidFill>
                <a:latin typeface="Source Sans Pro Black" panose="020B0803030403020204" pitchFamily="34" charset="0"/>
                <a:ea typeface="Source Sans Pro Black" panose="020B0803030403020204" pitchFamily="34" charset="0"/>
              </a:rPr>
              <a:t>Sprache</a:t>
            </a:r>
            <a:endParaRPr lang="nl-BE" sz="6000" dirty="0">
              <a:solidFill>
                <a:schemeClr val="accent2"/>
              </a:solidFill>
              <a:latin typeface="Source Sans Pro Black" panose="020B0803030403020204" pitchFamily="34" charset="0"/>
              <a:ea typeface="Source Sans Pro Black" panose="020B0803030403020204" pitchFamily="34" charset="0"/>
            </a:endParaRPr>
          </a:p>
        </p:txBody>
      </p:sp>
      <p:pic>
        <p:nvPicPr>
          <p:cNvPr id="1026" name="appel" descr="Hoeveel energie verbruikt je appel? – Nieuws">
            <a:extLst>
              <a:ext uri="{FF2B5EF4-FFF2-40B4-BE49-F238E27FC236}">
                <a16:creationId xmlns:a16="http://schemas.microsoft.com/office/drawing/2014/main" id="{7E71C20E-F63A-467D-9481-A77594B68ACB}"/>
              </a:ext>
            </a:extLst>
          </p:cNvPr>
          <p:cNvPicPr>
            <a:picLocks noChangeAspect="1" noChangeArrowheads="1"/>
          </p:cNvPicPr>
          <p:nvPr/>
        </p:nvPicPr>
        <p:blipFill rotWithShape="1">
          <a:blip r:embed="rId19">
            <a:extLst>
              <a:ext uri="{28A0092B-C50C-407E-A947-70E740481C1C}">
                <a14:useLocalDpi xmlns:a14="http://schemas.microsoft.com/office/drawing/2010/main" val="0"/>
              </a:ext>
            </a:extLst>
          </a:blip>
          <a:srcRect l="15136" r="17068"/>
          <a:stretch/>
        </p:blipFill>
        <p:spPr bwMode="auto">
          <a:xfrm>
            <a:off x="686118" y="1024863"/>
            <a:ext cx="2055717" cy="2160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eer" descr="Migo">
            <a:extLst>
              <a:ext uri="{FF2B5EF4-FFF2-40B4-BE49-F238E27FC236}">
                <a16:creationId xmlns:a16="http://schemas.microsoft.com/office/drawing/2014/main" id="{7ED5EA31-D5BD-4EF8-B65A-954C8EEC062F}"/>
              </a:ext>
            </a:extLst>
          </p:cNvPr>
          <p:cNvPicPr>
            <a:picLocks noChangeAspect="1" noChangeArrowheads="1"/>
          </p:cNvPicPr>
          <p:nvPr/>
        </p:nvPicPr>
        <p:blipFill rotWithShape="1">
          <a:blip r:embed="rId20">
            <a:extLst>
              <a:ext uri="{28A0092B-C50C-407E-A947-70E740481C1C}">
                <a14:useLocalDpi xmlns:a14="http://schemas.microsoft.com/office/drawing/2010/main" val="0"/>
              </a:ext>
            </a:extLst>
          </a:blip>
          <a:srcRect t="6804" b="8996"/>
          <a:stretch/>
        </p:blipFill>
        <p:spPr bwMode="auto">
          <a:xfrm>
            <a:off x="3585731" y="1016972"/>
            <a:ext cx="1708504" cy="21600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banaan" descr="Het verhaal van Chiquita banana ; het ontstaan van Miss Chiquita">
            <a:extLst>
              <a:ext uri="{FF2B5EF4-FFF2-40B4-BE49-F238E27FC236}">
                <a16:creationId xmlns:a16="http://schemas.microsoft.com/office/drawing/2014/main" id="{9BF16478-BC9D-44EB-AC9C-FCD467DAB51D}"/>
              </a:ext>
            </a:extLst>
          </p:cNvPr>
          <p:cNvPicPr>
            <a:picLocks noChangeAspect="1" noChangeArrowheads="1"/>
          </p:cNvPicPr>
          <p:nvPr/>
        </p:nvPicPr>
        <p:blipFill rotWithShape="1">
          <a:blip r:embed="rId21">
            <a:extLst>
              <a:ext uri="{28A0092B-C50C-407E-A947-70E740481C1C}">
                <a14:useLocalDpi xmlns:a14="http://schemas.microsoft.com/office/drawing/2010/main" val="0"/>
              </a:ext>
            </a:extLst>
          </a:blip>
          <a:srcRect r="24013"/>
          <a:stretch/>
        </p:blipFill>
        <p:spPr bwMode="auto">
          <a:xfrm>
            <a:off x="6562631" y="1052736"/>
            <a:ext cx="1333569" cy="21600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kersen" descr="Kersen">
            <a:extLst>
              <a:ext uri="{FF2B5EF4-FFF2-40B4-BE49-F238E27FC236}">
                <a16:creationId xmlns:a16="http://schemas.microsoft.com/office/drawing/2014/main" id="{496C6264-C379-453C-A484-5B6EB51773DE}"/>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456040" y="4000040"/>
            <a:ext cx="1728000" cy="21600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druiven" descr="Witte druiven met pit kopen aan lage prijs bij ALDI">
            <a:extLst>
              <a:ext uri="{FF2B5EF4-FFF2-40B4-BE49-F238E27FC236}">
                <a16:creationId xmlns:a16="http://schemas.microsoft.com/office/drawing/2014/main" id="{A792461E-2257-40C0-B831-E4AD32D277C4}"/>
              </a:ext>
            </a:extLst>
          </p:cNvPr>
          <p:cNvPicPr>
            <a:picLocks noChangeAspect="1" noChangeArrowheads="1"/>
          </p:cNvPicPr>
          <p:nvPr/>
        </p:nvPicPr>
        <p:blipFill rotWithShape="1">
          <a:blip r:embed="rId23">
            <a:extLst>
              <a:ext uri="{28A0092B-C50C-407E-A947-70E740481C1C}">
                <a14:useLocalDpi xmlns:a14="http://schemas.microsoft.com/office/drawing/2010/main" val="0"/>
              </a:ext>
            </a:extLst>
          </a:blip>
          <a:srcRect t="14027" b="14980"/>
          <a:stretch/>
        </p:blipFill>
        <p:spPr bwMode="auto">
          <a:xfrm>
            <a:off x="8994129" y="1052736"/>
            <a:ext cx="3042531" cy="2160000"/>
          </a:xfrm>
          <a:prstGeom prst="rect">
            <a:avLst/>
          </a:prstGeom>
          <a:noFill/>
          <a:extLst>
            <a:ext uri="{909E8E84-426E-40DD-AFC4-6F175D3DCCD1}">
              <a14:hiddenFill xmlns:a14="http://schemas.microsoft.com/office/drawing/2010/main">
                <a:solidFill>
                  <a:srgbClr val="FFFFFF"/>
                </a:solidFill>
              </a14:hiddenFill>
            </a:ext>
          </a:extLst>
        </p:spPr>
      </p:pic>
      <p:pic>
        <p:nvPicPr>
          <p:cNvPr id="1038" name="ananas" descr="Ananas voordelig bij ALDI">
            <a:extLst>
              <a:ext uri="{FF2B5EF4-FFF2-40B4-BE49-F238E27FC236}">
                <a16:creationId xmlns:a16="http://schemas.microsoft.com/office/drawing/2014/main" id="{6B21A98F-80BC-42A7-99D5-CA6F4FE45812}"/>
              </a:ext>
            </a:extLst>
          </p:cNvPr>
          <p:cNvPicPr>
            <a:picLocks noChangeAspect="1" noChangeArrowheads="1"/>
          </p:cNvPicPr>
          <p:nvPr/>
        </p:nvPicPr>
        <p:blipFill rotWithShape="1">
          <a:blip r:embed="rId24">
            <a:extLst>
              <a:ext uri="{28A0092B-C50C-407E-A947-70E740481C1C}">
                <a14:useLocalDpi xmlns:a14="http://schemas.microsoft.com/office/drawing/2010/main" val="0"/>
              </a:ext>
            </a:extLst>
          </a:blip>
          <a:srcRect l="32887" t="7077" r="26853" b="6950"/>
          <a:stretch/>
        </p:blipFill>
        <p:spPr bwMode="auto">
          <a:xfrm>
            <a:off x="9928449" y="3861048"/>
            <a:ext cx="1011480" cy="2160000"/>
          </a:xfrm>
          <a:prstGeom prst="rect">
            <a:avLst/>
          </a:prstGeom>
          <a:noFill/>
          <a:extLst>
            <a:ext uri="{909E8E84-426E-40DD-AFC4-6F175D3DCCD1}">
              <a14:hiddenFill xmlns:a14="http://schemas.microsoft.com/office/drawing/2010/main">
                <a:solidFill>
                  <a:srgbClr val="FFFFFF"/>
                </a:solidFill>
              </a14:hiddenFill>
            </a:ext>
          </a:extLst>
        </p:spPr>
      </p:pic>
      <p:pic>
        <p:nvPicPr>
          <p:cNvPr id="1040" name="aardbeien" descr="Aardbei">
            <a:extLst>
              <a:ext uri="{FF2B5EF4-FFF2-40B4-BE49-F238E27FC236}">
                <a16:creationId xmlns:a16="http://schemas.microsoft.com/office/drawing/2014/main" id="{6561CD56-C635-48B7-90C6-2EDE0D531AC8}"/>
              </a:ext>
            </a:extLst>
          </p:cNvPr>
          <p:cNvPicPr>
            <a:picLocks noChangeAspect="1" noChangeArrowheads="1"/>
          </p:cNvPicPr>
          <p:nvPr/>
        </p:nvPicPr>
        <p:blipFill rotWithShape="1">
          <a:blip r:embed="rId25">
            <a:extLst>
              <a:ext uri="{28A0092B-C50C-407E-A947-70E740481C1C}">
                <a14:useLocalDpi xmlns:a14="http://schemas.microsoft.com/office/drawing/2010/main" val="0"/>
              </a:ext>
            </a:extLst>
          </a:blip>
          <a:srcRect t="6209" b="9591"/>
          <a:stretch/>
        </p:blipFill>
        <p:spPr bwMode="auto">
          <a:xfrm>
            <a:off x="3071664" y="4329300"/>
            <a:ext cx="2997149" cy="1800000"/>
          </a:xfrm>
          <a:prstGeom prst="rect">
            <a:avLst/>
          </a:prstGeom>
          <a:noFill/>
          <a:extLst>
            <a:ext uri="{909E8E84-426E-40DD-AFC4-6F175D3DCCD1}">
              <a14:hiddenFill xmlns:a14="http://schemas.microsoft.com/office/drawing/2010/main">
                <a:solidFill>
                  <a:srgbClr val="FFFFFF"/>
                </a:solidFill>
              </a14:hiddenFill>
            </a:ext>
          </a:extLst>
        </p:spPr>
      </p:pic>
      <p:pic>
        <p:nvPicPr>
          <p:cNvPr id="1042" name="perzik" descr="Perzik Fruit Voedsel - Gratis foto op Pixabay">
            <a:extLst>
              <a:ext uri="{FF2B5EF4-FFF2-40B4-BE49-F238E27FC236}">
                <a16:creationId xmlns:a16="http://schemas.microsoft.com/office/drawing/2014/main" id="{D144B1E1-73C1-44A4-9E54-EC996887ADCE}"/>
              </a:ext>
            </a:extLst>
          </p:cNvPr>
          <p:cNvPicPr>
            <a:picLocks noChangeAspect="1" noChangeArrowheads="1"/>
          </p:cNvPicPr>
          <p:nvPr/>
        </p:nvPicPr>
        <p:blipFill rotWithShape="1">
          <a:blip r:embed="rId26">
            <a:extLst>
              <a:ext uri="{28A0092B-C50C-407E-A947-70E740481C1C}">
                <a14:useLocalDpi xmlns:a14="http://schemas.microsoft.com/office/drawing/2010/main" val="0"/>
              </a:ext>
            </a:extLst>
          </a:blip>
          <a:srcRect l="13499" t="29682" r="21698" b="7319"/>
          <a:stretch/>
        </p:blipFill>
        <p:spPr bwMode="auto">
          <a:xfrm>
            <a:off x="371364" y="4000040"/>
            <a:ext cx="2814325" cy="2160000"/>
          </a:xfrm>
          <a:prstGeom prst="rect">
            <a:avLst/>
          </a:prstGeom>
          <a:noFill/>
          <a:extLst>
            <a:ext uri="{909E8E84-426E-40DD-AFC4-6F175D3DCCD1}">
              <a14:hiddenFill xmlns:a14="http://schemas.microsoft.com/office/drawing/2010/main">
                <a:solidFill>
                  <a:srgbClr val="FFFFFF"/>
                </a:solidFill>
              </a14:hiddenFill>
            </a:ext>
          </a:extLst>
        </p:spPr>
      </p:pic>
      <p:sp>
        <p:nvSpPr>
          <p:cNvPr id="7" name="tekst appel">
            <a:extLst>
              <a:ext uri="{FF2B5EF4-FFF2-40B4-BE49-F238E27FC236}">
                <a16:creationId xmlns:a16="http://schemas.microsoft.com/office/drawing/2014/main" id="{A17E92A8-084C-4566-9726-5404B2D64237}"/>
              </a:ext>
            </a:extLst>
          </p:cNvPr>
          <p:cNvSpPr txBox="1"/>
          <p:nvPr/>
        </p:nvSpPr>
        <p:spPr>
          <a:xfrm>
            <a:off x="335640" y="3284984"/>
            <a:ext cx="2520000" cy="360000"/>
          </a:xfrm>
          <a:prstGeom prst="rect">
            <a:avLst/>
          </a:prstGeom>
          <a:solidFill>
            <a:srgbClr val="FFFFFF"/>
          </a:solidFill>
        </p:spPr>
        <p:txBody>
          <a:bodyPr wrap="square" rtlCol="0">
            <a:spAutoFit/>
          </a:bodyPr>
          <a:lstStyle/>
          <a:p>
            <a:pPr algn="ctr"/>
            <a:r>
              <a:rPr lang="nl-BE" b="1" dirty="0">
                <a:latin typeface="Source Sans Pro" panose="020B0503030403020204" pitchFamily="34" charset="0"/>
                <a:ea typeface="Source Sans Pro" panose="020B0503030403020204" pitchFamily="34" charset="0"/>
              </a:rPr>
              <a:t>der </a:t>
            </a:r>
            <a:r>
              <a:rPr lang="nl-BE" b="1" dirty="0" err="1">
                <a:latin typeface="Source Sans Pro" panose="020B0503030403020204" pitchFamily="34" charset="0"/>
                <a:ea typeface="Source Sans Pro" panose="020B0503030403020204" pitchFamily="34" charset="0"/>
              </a:rPr>
              <a:t>Apfel</a:t>
            </a:r>
            <a:r>
              <a:rPr lang="nl-BE" b="1" dirty="0">
                <a:latin typeface="Source Sans Pro" panose="020B0503030403020204" pitchFamily="34" charset="0"/>
                <a:ea typeface="Source Sans Pro" panose="020B0503030403020204" pitchFamily="34" charset="0"/>
              </a:rPr>
              <a:t> [</a:t>
            </a:r>
            <a:r>
              <a:rPr lang="nl-BE" b="1" dirty="0" err="1">
                <a:latin typeface="Source Sans Pro" panose="020B0503030403020204" pitchFamily="34" charset="0"/>
                <a:ea typeface="Source Sans Pro" panose="020B0503030403020204" pitchFamily="34" charset="0"/>
              </a:rPr>
              <a:t>Äpfel</a:t>
            </a:r>
            <a:r>
              <a:rPr lang="nl-BE" b="1" dirty="0">
                <a:latin typeface="Source Sans Pro" panose="020B0503030403020204" pitchFamily="34" charset="0"/>
                <a:ea typeface="Source Sans Pro" panose="020B0503030403020204" pitchFamily="34" charset="0"/>
              </a:rPr>
              <a:t>]</a:t>
            </a:r>
          </a:p>
        </p:txBody>
      </p:sp>
      <p:sp>
        <p:nvSpPr>
          <p:cNvPr id="18" name="tekst peer">
            <a:extLst>
              <a:ext uri="{FF2B5EF4-FFF2-40B4-BE49-F238E27FC236}">
                <a16:creationId xmlns:a16="http://schemas.microsoft.com/office/drawing/2014/main" id="{FC661FB5-C0B8-40EB-9B98-2FB17D80C944}"/>
              </a:ext>
            </a:extLst>
          </p:cNvPr>
          <p:cNvSpPr txBox="1"/>
          <p:nvPr/>
        </p:nvSpPr>
        <p:spPr>
          <a:xfrm>
            <a:off x="3249986" y="3284984"/>
            <a:ext cx="2520000" cy="360000"/>
          </a:xfrm>
          <a:prstGeom prst="rect">
            <a:avLst/>
          </a:prstGeom>
          <a:solidFill>
            <a:srgbClr val="FFFFFF"/>
          </a:solidFill>
        </p:spPr>
        <p:txBody>
          <a:bodyPr wrap="square" rtlCol="0">
            <a:spAutoFit/>
          </a:bodyPr>
          <a:lstStyle/>
          <a:p>
            <a:pPr algn="ctr"/>
            <a:r>
              <a:rPr lang="nl-BE" b="1" dirty="0">
                <a:latin typeface="Source Sans Pro" panose="020B0503030403020204" pitchFamily="34" charset="0"/>
                <a:ea typeface="Source Sans Pro" panose="020B0503030403020204" pitchFamily="34" charset="0"/>
              </a:rPr>
              <a:t>die </a:t>
            </a:r>
            <a:r>
              <a:rPr lang="nl-BE" b="1" dirty="0" err="1">
                <a:latin typeface="Source Sans Pro" panose="020B0503030403020204" pitchFamily="34" charset="0"/>
                <a:ea typeface="Source Sans Pro" panose="020B0503030403020204" pitchFamily="34" charset="0"/>
              </a:rPr>
              <a:t>Birne</a:t>
            </a:r>
            <a:r>
              <a:rPr lang="nl-BE" b="1" dirty="0">
                <a:latin typeface="Source Sans Pro" panose="020B0503030403020204" pitchFamily="34" charset="0"/>
                <a:ea typeface="Source Sans Pro" panose="020B0503030403020204" pitchFamily="34" charset="0"/>
              </a:rPr>
              <a:t> [</a:t>
            </a:r>
            <a:r>
              <a:rPr lang="nl-BE" b="1" dirty="0" err="1">
                <a:latin typeface="Source Sans Pro" panose="020B0503030403020204" pitchFamily="34" charset="0"/>
                <a:ea typeface="Source Sans Pro" panose="020B0503030403020204" pitchFamily="34" charset="0"/>
              </a:rPr>
              <a:t>Birnen</a:t>
            </a:r>
            <a:r>
              <a:rPr lang="nl-BE" b="1" dirty="0">
                <a:latin typeface="Source Sans Pro" panose="020B0503030403020204" pitchFamily="34" charset="0"/>
                <a:ea typeface="Source Sans Pro" panose="020B0503030403020204" pitchFamily="34" charset="0"/>
              </a:rPr>
              <a:t>]</a:t>
            </a:r>
          </a:p>
        </p:txBody>
      </p:sp>
      <p:sp>
        <p:nvSpPr>
          <p:cNvPr id="19" name="tekst banaan">
            <a:extLst>
              <a:ext uri="{FF2B5EF4-FFF2-40B4-BE49-F238E27FC236}">
                <a16:creationId xmlns:a16="http://schemas.microsoft.com/office/drawing/2014/main" id="{A5DA370B-E023-45F7-B3D7-BFF23195A102}"/>
              </a:ext>
            </a:extLst>
          </p:cNvPr>
          <p:cNvSpPr txBox="1"/>
          <p:nvPr/>
        </p:nvSpPr>
        <p:spPr>
          <a:xfrm>
            <a:off x="6164332" y="3283516"/>
            <a:ext cx="2520000" cy="360000"/>
          </a:xfrm>
          <a:prstGeom prst="rect">
            <a:avLst/>
          </a:prstGeom>
          <a:solidFill>
            <a:srgbClr val="FFFFFF"/>
          </a:solidFill>
        </p:spPr>
        <p:txBody>
          <a:bodyPr wrap="square" lIns="18000" rIns="18000" rtlCol="0">
            <a:spAutoFit/>
          </a:bodyPr>
          <a:lstStyle/>
          <a:p>
            <a:pPr algn="ctr"/>
            <a:r>
              <a:rPr lang="nl-BE" b="1" dirty="0">
                <a:latin typeface="Source Sans Pro" panose="020B0503030403020204" pitchFamily="34" charset="0"/>
                <a:ea typeface="Source Sans Pro" panose="020B0503030403020204" pitchFamily="34" charset="0"/>
              </a:rPr>
              <a:t>die </a:t>
            </a:r>
            <a:r>
              <a:rPr lang="nl-BE" b="1" dirty="0" err="1">
                <a:latin typeface="Source Sans Pro" panose="020B0503030403020204" pitchFamily="34" charset="0"/>
                <a:ea typeface="Source Sans Pro" panose="020B0503030403020204" pitchFamily="34" charset="0"/>
              </a:rPr>
              <a:t>Banane</a:t>
            </a:r>
            <a:r>
              <a:rPr lang="nl-BE" b="1" dirty="0">
                <a:latin typeface="Source Sans Pro" panose="020B0503030403020204" pitchFamily="34" charset="0"/>
                <a:ea typeface="Source Sans Pro" panose="020B0503030403020204" pitchFamily="34" charset="0"/>
              </a:rPr>
              <a:t> [Bananen]</a:t>
            </a:r>
          </a:p>
        </p:txBody>
      </p:sp>
      <p:sp>
        <p:nvSpPr>
          <p:cNvPr id="20" name="tekst druiven">
            <a:extLst>
              <a:ext uri="{FF2B5EF4-FFF2-40B4-BE49-F238E27FC236}">
                <a16:creationId xmlns:a16="http://schemas.microsoft.com/office/drawing/2014/main" id="{14BBA31C-5B12-4A64-BBD5-393A840FD5BD}"/>
              </a:ext>
            </a:extLst>
          </p:cNvPr>
          <p:cNvSpPr txBox="1"/>
          <p:nvPr/>
        </p:nvSpPr>
        <p:spPr>
          <a:xfrm>
            <a:off x="9192344" y="3283516"/>
            <a:ext cx="2520000" cy="369332"/>
          </a:xfrm>
          <a:prstGeom prst="rect">
            <a:avLst/>
          </a:prstGeom>
          <a:solidFill>
            <a:srgbClr val="FFFFFF"/>
          </a:solidFill>
        </p:spPr>
        <p:txBody>
          <a:bodyPr wrap="square" lIns="18000" rIns="18000" rtlCol="0">
            <a:spAutoFit/>
          </a:bodyPr>
          <a:lstStyle/>
          <a:p>
            <a:pPr algn="ctr"/>
            <a:r>
              <a:rPr lang="nl-BE" b="1" dirty="0">
                <a:latin typeface="Source Sans Pro" panose="020B0503030403020204" pitchFamily="34" charset="0"/>
                <a:ea typeface="Source Sans Pro" panose="020B0503030403020204" pitchFamily="34" charset="0"/>
              </a:rPr>
              <a:t>die </a:t>
            </a:r>
            <a:r>
              <a:rPr lang="nl-BE" b="1" dirty="0" err="1">
                <a:latin typeface="Source Sans Pro" panose="020B0503030403020204" pitchFamily="34" charset="0"/>
                <a:ea typeface="Source Sans Pro" panose="020B0503030403020204" pitchFamily="34" charset="0"/>
              </a:rPr>
              <a:t>Traube</a:t>
            </a:r>
            <a:r>
              <a:rPr lang="nl-BE" b="1" dirty="0">
                <a:latin typeface="Source Sans Pro" panose="020B0503030403020204" pitchFamily="34" charset="0"/>
                <a:ea typeface="Source Sans Pro" panose="020B0503030403020204" pitchFamily="34" charset="0"/>
              </a:rPr>
              <a:t> [</a:t>
            </a:r>
            <a:r>
              <a:rPr lang="nl-BE" b="1" dirty="0" err="1">
                <a:latin typeface="Source Sans Pro" panose="020B0503030403020204" pitchFamily="34" charset="0"/>
                <a:ea typeface="Source Sans Pro" panose="020B0503030403020204" pitchFamily="34" charset="0"/>
              </a:rPr>
              <a:t>Trauben</a:t>
            </a:r>
            <a:r>
              <a:rPr lang="nl-BE" b="1" dirty="0">
                <a:latin typeface="Source Sans Pro" panose="020B0503030403020204" pitchFamily="34" charset="0"/>
                <a:ea typeface="Source Sans Pro" panose="020B0503030403020204" pitchFamily="34" charset="0"/>
              </a:rPr>
              <a:t>]</a:t>
            </a:r>
          </a:p>
        </p:txBody>
      </p:sp>
      <p:sp>
        <p:nvSpPr>
          <p:cNvPr id="21" name="tekst perzik">
            <a:extLst>
              <a:ext uri="{FF2B5EF4-FFF2-40B4-BE49-F238E27FC236}">
                <a16:creationId xmlns:a16="http://schemas.microsoft.com/office/drawing/2014/main" id="{FCFDCC9B-E3DD-4FEC-9120-89846C8B6BB8}"/>
              </a:ext>
            </a:extLst>
          </p:cNvPr>
          <p:cNvSpPr txBox="1"/>
          <p:nvPr/>
        </p:nvSpPr>
        <p:spPr>
          <a:xfrm>
            <a:off x="335640" y="6168171"/>
            <a:ext cx="2520000" cy="360000"/>
          </a:xfrm>
          <a:prstGeom prst="rect">
            <a:avLst/>
          </a:prstGeom>
          <a:solidFill>
            <a:srgbClr val="FFFFFF"/>
          </a:solidFill>
        </p:spPr>
        <p:txBody>
          <a:bodyPr wrap="square" lIns="18000" rIns="18000" rtlCol="0">
            <a:spAutoFit/>
          </a:bodyPr>
          <a:lstStyle/>
          <a:p>
            <a:pPr algn="ctr"/>
            <a:r>
              <a:rPr lang="nl-BE" b="1" dirty="0">
                <a:latin typeface="Source Sans Pro" panose="020B0503030403020204" pitchFamily="34" charset="0"/>
                <a:ea typeface="Source Sans Pro" panose="020B0503030403020204" pitchFamily="34" charset="0"/>
              </a:rPr>
              <a:t>der </a:t>
            </a:r>
            <a:r>
              <a:rPr lang="nl-BE" b="1" dirty="0" err="1">
                <a:latin typeface="Source Sans Pro" panose="020B0503030403020204" pitchFamily="34" charset="0"/>
                <a:ea typeface="Source Sans Pro" panose="020B0503030403020204" pitchFamily="34" charset="0"/>
              </a:rPr>
              <a:t>Pfirsich</a:t>
            </a:r>
            <a:r>
              <a:rPr lang="nl-BE" b="1" dirty="0">
                <a:latin typeface="Source Sans Pro" panose="020B0503030403020204" pitchFamily="34" charset="0"/>
                <a:ea typeface="Source Sans Pro" panose="020B0503030403020204" pitchFamily="34" charset="0"/>
              </a:rPr>
              <a:t> [</a:t>
            </a:r>
            <a:r>
              <a:rPr lang="nl-BE" b="1" dirty="0" err="1">
                <a:latin typeface="Source Sans Pro" panose="020B0503030403020204" pitchFamily="34" charset="0"/>
                <a:ea typeface="Source Sans Pro" panose="020B0503030403020204" pitchFamily="34" charset="0"/>
              </a:rPr>
              <a:t>Pfirsiche</a:t>
            </a:r>
            <a:r>
              <a:rPr lang="nl-BE" b="1" dirty="0">
                <a:latin typeface="Source Sans Pro" panose="020B0503030403020204" pitchFamily="34" charset="0"/>
                <a:ea typeface="Source Sans Pro" panose="020B0503030403020204" pitchFamily="34" charset="0"/>
              </a:rPr>
              <a:t>]</a:t>
            </a:r>
          </a:p>
        </p:txBody>
      </p:sp>
      <p:sp>
        <p:nvSpPr>
          <p:cNvPr id="22" name="tekst aardbei">
            <a:extLst>
              <a:ext uri="{FF2B5EF4-FFF2-40B4-BE49-F238E27FC236}">
                <a16:creationId xmlns:a16="http://schemas.microsoft.com/office/drawing/2014/main" id="{EF4F81F2-1581-4ADF-88B8-1232879E3DD8}"/>
              </a:ext>
            </a:extLst>
          </p:cNvPr>
          <p:cNvSpPr txBox="1"/>
          <p:nvPr/>
        </p:nvSpPr>
        <p:spPr>
          <a:xfrm>
            <a:off x="3260781" y="6168171"/>
            <a:ext cx="2520000" cy="360000"/>
          </a:xfrm>
          <a:prstGeom prst="rect">
            <a:avLst/>
          </a:prstGeom>
          <a:solidFill>
            <a:srgbClr val="FFFFFF"/>
          </a:solidFill>
        </p:spPr>
        <p:txBody>
          <a:bodyPr wrap="square" lIns="18000" rIns="18000" rtlCol="0">
            <a:spAutoFit/>
          </a:bodyPr>
          <a:lstStyle/>
          <a:p>
            <a:pPr algn="ctr"/>
            <a:r>
              <a:rPr lang="nl-BE" b="1" dirty="0">
                <a:latin typeface="Source Sans Pro" panose="020B0503030403020204" pitchFamily="34" charset="0"/>
                <a:ea typeface="Source Sans Pro" panose="020B0503030403020204" pitchFamily="34" charset="0"/>
              </a:rPr>
              <a:t>die </a:t>
            </a:r>
            <a:r>
              <a:rPr lang="nl-BE" b="1" dirty="0" err="1">
                <a:latin typeface="Source Sans Pro" panose="020B0503030403020204" pitchFamily="34" charset="0"/>
                <a:ea typeface="Source Sans Pro" panose="020B0503030403020204" pitchFamily="34" charset="0"/>
              </a:rPr>
              <a:t>Erdbeere</a:t>
            </a:r>
            <a:r>
              <a:rPr lang="nl-BE" b="1" dirty="0">
                <a:latin typeface="Source Sans Pro" panose="020B0503030403020204" pitchFamily="34" charset="0"/>
                <a:ea typeface="Source Sans Pro" panose="020B0503030403020204" pitchFamily="34" charset="0"/>
              </a:rPr>
              <a:t> [</a:t>
            </a:r>
            <a:r>
              <a:rPr lang="nl-BE" b="1" dirty="0" err="1">
                <a:latin typeface="Source Sans Pro" panose="020B0503030403020204" pitchFamily="34" charset="0"/>
                <a:ea typeface="Source Sans Pro" panose="020B0503030403020204" pitchFamily="34" charset="0"/>
              </a:rPr>
              <a:t>Erdbeere</a:t>
            </a:r>
            <a:r>
              <a:rPr lang="nl-BE" b="1" dirty="0">
                <a:latin typeface="Source Sans Pro" panose="020B0503030403020204" pitchFamily="34" charset="0"/>
                <a:ea typeface="Source Sans Pro" panose="020B0503030403020204" pitchFamily="34" charset="0"/>
              </a:rPr>
              <a:t>]</a:t>
            </a:r>
          </a:p>
        </p:txBody>
      </p:sp>
      <p:sp>
        <p:nvSpPr>
          <p:cNvPr id="23" name="tekst kers">
            <a:extLst>
              <a:ext uri="{FF2B5EF4-FFF2-40B4-BE49-F238E27FC236}">
                <a16:creationId xmlns:a16="http://schemas.microsoft.com/office/drawing/2014/main" id="{48824537-58F8-4AB7-8FDF-50D8EB3D502A}"/>
              </a:ext>
            </a:extLst>
          </p:cNvPr>
          <p:cNvSpPr txBox="1"/>
          <p:nvPr/>
        </p:nvSpPr>
        <p:spPr>
          <a:xfrm>
            <a:off x="6168008" y="6168171"/>
            <a:ext cx="2520000" cy="360000"/>
          </a:xfrm>
          <a:prstGeom prst="rect">
            <a:avLst/>
          </a:prstGeom>
          <a:solidFill>
            <a:srgbClr val="FFFFFF"/>
          </a:solidFill>
        </p:spPr>
        <p:txBody>
          <a:bodyPr wrap="square" lIns="18000" rIns="18000" rtlCol="0">
            <a:spAutoFit/>
          </a:bodyPr>
          <a:lstStyle/>
          <a:p>
            <a:pPr algn="ctr"/>
            <a:r>
              <a:rPr lang="nl-BE" b="1" dirty="0">
                <a:latin typeface="Source Sans Pro" panose="020B0503030403020204" pitchFamily="34" charset="0"/>
                <a:ea typeface="Source Sans Pro" panose="020B0503030403020204" pitchFamily="34" charset="0"/>
              </a:rPr>
              <a:t>die </a:t>
            </a:r>
            <a:r>
              <a:rPr lang="nl-BE" b="1" dirty="0" err="1">
                <a:latin typeface="Source Sans Pro" panose="020B0503030403020204" pitchFamily="34" charset="0"/>
                <a:ea typeface="Source Sans Pro" panose="020B0503030403020204" pitchFamily="34" charset="0"/>
              </a:rPr>
              <a:t>Kirsche</a:t>
            </a:r>
            <a:r>
              <a:rPr lang="nl-BE" b="1" dirty="0">
                <a:latin typeface="Source Sans Pro" panose="020B0503030403020204" pitchFamily="34" charset="0"/>
                <a:ea typeface="Source Sans Pro" panose="020B0503030403020204" pitchFamily="34" charset="0"/>
              </a:rPr>
              <a:t> [</a:t>
            </a:r>
            <a:r>
              <a:rPr lang="nl-BE" b="1" dirty="0" err="1">
                <a:latin typeface="Source Sans Pro" panose="020B0503030403020204" pitchFamily="34" charset="0"/>
                <a:ea typeface="Source Sans Pro" panose="020B0503030403020204" pitchFamily="34" charset="0"/>
              </a:rPr>
              <a:t>Kirschen</a:t>
            </a:r>
            <a:r>
              <a:rPr lang="nl-BE" b="1" dirty="0">
                <a:latin typeface="Source Sans Pro" panose="020B0503030403020204" pitchFamily="34" charset="0"/>
                <a:ea typeface="Source Sans Pro" panose="020B0503030403020204" pitchFamily="34" charset="0"/>
              </a:rPr>
              <a:t>]</a:t>
            </a:r>
          </a:p>
        </p:txBody>
      </p:sp>
      <p:sp>
        <p:nvSpPr>
          <p:cNvPr id="24" name="tekst ananas">
            <a:extLst>
              <a:ext uri="{FF2B5EF4-FFF2-40B4-BE49-F238E27FC236}">
                <a16:creationId xmlns:a16="http://schemas.microsoft.com/office/drawing/2014/main" id="{7931AB8C-CD27-48B1-B8B0-854C77A1EA99}"/>
              </a:ext>
            </a:extLst>
          </p:cNvPr>
          <p:cNvSpPr txBox="1"/>
          <p:nvPr/>
        </p:nvSpPr>
        <p:spPr>
          <a:xfrm>
            <a:off x="9192344" y="6168171"/>
            <a:ext cx="2520000" cy="360000"/>
          </a:xfrm>
          <a:prstGeom prst="rect">
            <a:avLst/>
          </a:prstGeom>
          <a:solidFill>
            <a:srgbClr val="FFFFFF"/>
          </a:solidFill>
        </p:spPr>
        <p:txBody>
          <a:bodyPr wrap="square" lIns="18000" rIns="18000" rtlCol="0">
            <a:spAutoFit/>
          </a:bodyPr>
          <a:lstStyle/>
          <a:p>
            <a:pPr algn="ctr"/>
            <a:r>
              <a:rPr lang="nl-BE" b="1" dirty="0">
                <a:latin typeface="Source Sans Pro" panose="020B0503030403020204" pitchFamily="34" charset="0"/>
                <a:ea typeface="Source Sans Pro" panose="020B0503030403020204" pitchFamily="34" charset="0"/>
              </a:rPr>
              <a:t>die Ananas [</a:t>
            </a:r>
            <a:r>
              <a:rPr lang="nl-BE" b="1" dirty="0" err="1">
                <a:latin typeface="Source Sans Pro" panose="020B0503030403020204" pitchFamily="34" charset="0"/>
                <a:ea typeface="Source Sans Pro" panose="020B0503030403020204" pitchFamily="34" charset="0"/>
              </a:rPr>
              <a:t>Ananasse</a:t>
            </a:r>
            <a:r>
              <a:rPr lang="nl-BE" b="1" dirty="0">
                <a:latin typeface="Source Sans Pro" panose="020B0503030403020204" pitchFamily="34" charset="0"/>
                <a:ea typeface="Source Sans Pro" panose="020B0503030403020204" pitchFamily="34" charset="0"/>
              </a:rPr>
              <a:t>]</a:t>
            </a:r>
          </a:p>
        </p:txBody>
      </p:sp>
      <p:pic>
        <p:nvPicPr>
          <p:cNvPr id="9" name="audio aardbei">
            <a:hlinkClick r:id="" action="ppaction://media"/>
            <a:extLst>
              <a:ext uri="{FF2B5EF4-FFF2-40B4-BE49-F238E27FC236}">
                <a16:creationId xmlns:a16="http://schemas.microsoft.com/office/drawing/2014/main" id="{C818EFB0-0D25-4318-BDF5-335D37BAD5E9}"/>
              </a:ext>
            </a:extLst>
          </p:cNvPr>
          <p:cNvPicPr>
            <a:picLocks noChangeAspect="1"/>
          </p:cNvPicPr>
          <p:nvPr>
            <a:audioFile r:link="rId2"/>
            <p:extLst>
              <p:ext uri="{DAA4B4D4-6D71-4841-9C94-3DE7FCFB9230}">
                <p14:media xmlns:p14="http://schemas.microsoft.com/office/powerpoint/2010/main" r:embed="rId1"/>
              </p:ext>
            </p:extLst>
          </p:nvPr>
        </p:nvPicPr>
        <p:blipFill>
          <a:blip r:embed="rId27"/>
          <a:stretch>
            <a:fillRect/>
          </a:stretch>
        </p:blipFill>
        <p:spPr>
          <a:xfrm>
            <a:off x="-1039286" y="809054"/>
            <a:ext cx="487363" cy="487363"/>
          </a:xfrm>
          <a:prstGeom prst="rect">
            <a:avLst/>
          </a:prstGeom>
        </p:spPr>
      </p:pic>
      <p:pic>
        <p:nvPicPr>
          <p:cNvPr id="11" name="audio ananas">
            <a:hlinkClick r:id="" action="ppaction://media"/>
            <a:extLst>
              <a:ext uri="{FF2B5EF4-FFF2-40B4-BE49-F238E27FC236}">
                <a16:creationId xmlns:a16="http://schemas.microsoft.com/office/drawing/2014/main" id="{ECCF11CB-AEBC-46A1-81E9-A6B861CF7AE2}"/>
              </a:ext>
            </a:extLst>
          </p:cNvPr>
          <p:cNvPicPr>
            <a:picLocks noChangeAspect="1"/>
          </p:cNvPicPr>
          <p:nvPr>
            <a:audioFile r:link="rId4"/>
            <p:extLst>
              <p:ext uri="{DAA4B4D4-6D71-4841-9C94-3DE7FCFB9230}">
                <p14:media xmlns:p14="http://schemas.microsoft.com/office/powerpoint/2010/main" r:embed="rId3"/>
              </p:ext>
            </p:extLst>
          </p:nvPr>
        </p:nvPicPr>
        <p:blipFill>
          <a:blip r:embed="rId27"/>
          <a:stretch>
            <a:fillRect/>
          </a:stretch>
        </p:blipFill>
        <p:spPr>
          <a:xfrm>
            <a:off x="-1039286" y="1484784"/>
            <a:ext cx="487363" cy="487363"/>
          </a:xfrm>
          <a:prstGeom prst="rect">
            <a:avLst/>
          </a:prstGeom>
        </p:spPr>
      </p:pic>
      <p:pic>
        <p:nvPicPr>
          <p:cNvPr id="12" name="audio appel">
            <a:hlinkClick r:id="" action="ppaction://media"/>
            <a:extLst>
              <a:ext uri="{FF2B5EF4-FFF2-40B4-BE49-F238E27FC236}">
                <a16:creationId xmlns:a16="http://schemas.microsoft.com/office/drawing/2014/main" id="{A8CD27C4-00A6-4B09-9521-4C6CB495EF77}"/>
              </a:ext>
            </a:extLst>
          </p:cNvPr>
          <p:cNvPicPr>
            <a:picLocks noChangeAspect="1"/>
          </p:cNvPicPr>
          <p:nvPr>
            <a:audioFile r:link="rId6"/>
            <p:extLst>
              <p:ext uri="{DAA4B4D4-6D71-4841-9C94-3DE7FCFB9230}">
                <p14:media xmlns:p14="http://schemas.microsoft.com/office/powerpoint/2010/main" r:embed="rId5"/>
              </p:ext>
            </p:extLst>
          </p:nvPr>
        </p:nvPicPr>
        <p:blipFill>
          <a:blip r:embed="rId27"/>
          <a:stretch>
            <a:fillRect/>
          </a:stretch>
        </p:blipFill>
        <p:spPr>
          <a:xfrm>
            <a:off x="-1039286" y="1986407"/>
            <a:ext cx="487363" cy="487363"/>
          </a:xfrm>
          <a:prstGeom prst="rect">
            <a:avLst/>
          </a:prstGeom>
        </p:spPr>
      </p:pic>
      <p:pic>
        <p:nvPicPr>
          <p:cNvPr id="13" name="audio banaan">
            <a:hlinkClick r:id="" action="ppaction://media"/>
            <a:extLst>
              <a:ext uri="{FF2B5EF4-FFF2-40B4-BE49-F238E27FC236}">
                <a16:creationId xmlns:a16="http://schemas.microsoft.com/office/drawing/2014/main" id="{43888AF4-E22B-47E5-B30A-34C091B9E049}"/>
              </a:ext>
            </a:extLst>
          </p:cNvPr>
          <p:cNvPicPr>
            <a:picLocks noChangeAspect="1"/>
          </p:cNvPicPr>
          <p:nvPr>
            <a:audioFile r:link="rId8"/>
            <p:extLst>
              <p:ext uri="{DAA4B4D4-6D71-4841-9C94-3DE7FCFB9230}">
                <p14:media xmlns:p14="http://schemas.microsoft.com/office/powerpoint/2010/main" r:embed="rId7"/>
              </p:ext>
            </p:extLst>
          </p:nvPr>
        </p:nvPicPr>
        <p:blipFill>
          <a:blip r:embed="rId27"/>
          <a:stretch>
            <a:fillRect/>
          </a:stretch>
        </p:blipFill>
        <p:spPr>
          <a:xfrm>
            <a:off x="-1057117" y="2564904"/>
            <a:ext cx="487363" cy="487363"/>
          </a:xfrm>
          <a:prstGeom prst="rect">
            <a:avLst/>
          </a:prstGeom>
        </p:spPr>
      </p:pic>
      <p:pic>
        <p:nvPicPr>
          <p:cNvPr id="14" name="audio druif">
            <a:hlinkClick r:id="" action="ppaction://media"/>
            <a:extLst>
              <a:ext uri="{FF2B5EF4-FFF2-40B4-BE49-F238E27FC236}">
                <a16:creationId xmlns:a16="http://schemas.microsoft.com/office/drawing/2014/main" id="{E12B42D4-7806-4D6B-9CD8-62B295B89811}"/>
              </a:ext>
            </a:extLst>
          </p:cNvPr>
          <p:cNvPicPr>
            <a:picLocks noChangeAspect="1"/>
          </p:cNvPicPr>
          <p:nvPr>
            <a:audioFile r:link="rId10"/>
            <p:extLst>
              <p:ext uri="{DAA4B4D4-6D71-4841-9C94-3DE7FCFB9230}">
                <p14:media xmlns:p14="http://schemas.microsoft.com/office/powerpoint/2010/main" r:embed="rId9"/>
              </p:ext>
            </p:extLst>
          </p:nvPr>
        </p:nvPicPr>
        <p:blipFill>
          <a:blip r:embed="rId27"/>
          <a:stretch>
            <a:fillRect/>
          </a:stretch>
        </p:blipFill>
        <p:spPr>
          <a:xfrm>
            <a:off x="-1083173" y="3184525"/>
            <a:ext cx="487363" cy="487363"/>
          </a:xfrm>
          <a:prstGeom prst="rect">
            <a:avLst/>
          </a:prstGeom>
        </p:spPr>
      </p:pic>
      <p:pic>
        <p:nvPicPr>
          <p:cNvPr id="15" name="audio kers">
            <a:hlinkClick r:id="" action="ppaction://media"/>
            <a:extLst>
              <a:ext uri="{FF2B5EF4-FFF2-40B4-BE49-F238E27FC236}">
                <a16:creationId xmlns:a16="http://schemas.microsoft.com/office/drawing/2014/main" id="{16CF363C-0B20-4F01-96D5-41D019208952}"/>
              </a:ext>
            </a:extLst>
          </p:cNvPr>
          <p:cNvPicPr>
            <a:picLocks noChangeAspect="1"/>
          </p:cNvPicPr>
          <p:nvPr>
            <a:audioFile r:link="rId12"/>
            <p:extLst>
              <p:ext uri="{DAA4B4D4-6D71-4841-9C94-3DE7FCFB9230}">
                <p14:media xmlns:p14="http://schemas.microsoft.com/office/powerpoint/2010/main" r:embed="rId11"/>
              </p:ext>
            </p:extLst>
          </p:nvPr>
        </p:nvPicPr>
        <p:blipFill>
          <a:blip r:embed="rId27"/>
          <a:stretch>
            <a:fillRect/>
          </a:stretch>
        </p:blipFill>
        <p:spPr>
          <a:xfrm>
            <a:off x="-1039287" y="3833391"/>
            <a:ext cx="487363" cy="487363"/>
          </a:xfrm>
          <a:prstGeom prst="rect">
            <a:avLst/>
          </a:prstGeom>
        </p:spPr>
      </p:pic>
      <p:pic>
        <p:nvPicPr>
          <p:cNvPr id="16" name="audio peer">
            <a:hlinkClick r:id="" action="ppaction://media"/>
            <a:extLst>
              <a:ext uri="{FF2B5EF4-FFF2-40B4-BE49-F238E27FC236}">
                <a16:creationId xmlns:a16="http://schemas.microsoft.com/office/drawing/2014/main" id="{314163F7-B39D-4416-B3AF-BB5F9F8CBC37}"/>
              </a:ext>
            </a:extLst>
          </p:cNvPr>
          <p:cNvPicPr>
            <a:picLocks noChangeAspect="1"/>
          </p:cNvPicPr>
          <p:nvPr>
            <a:audioFile r:link="rId14"/>
            <p:extLst>
              <p:ext uri="{DAA4B4D4-6D71-4841-9C94-3DE7FCFB9230}">
                <p14:media xmlns:p14="http://schemas.microsoft.com/office/powerpoint/2010/main" r:embed="rId13"/>
              </p:ext>
            </p:extLst>
          </p:nvPr>
        </p:nvPicPr>
        <p:blipFill>
          <a:blip r:embed="rId27"/>
          <a:stretch>
            <a:fillRect/>
          </a:stretch>
        </p:blipFill>
        <p:spPr>
          <a:xfrm>
            <a:off x="-1057118" y="4334428"/>
            <a:ext cx="487363" cy="487363"/>
          </a:xfrm>
          <a:prstGeom prst="rect">
            <a:avLst/>
          </a:prstGeom>
        </p:spPr>
      </p:pic>
      <p:pic>
        <p:nvPicPr>
          <p:cNvPr id="26" name="audio perzik">
            <a:hlinkClick r:id="" action="ppaction://media"/>
            <a:extLst>
              <a:ext uri="{FF2B5EF4-FFF2-40B4-BE49-F238E27FC236}">
                <a16:creationId xmlns:a16="http://schemas.microsoft.com/office/drawing/2014/main" id="{8349E709-866C-454B-BEAD-37A029CB627D}"/>
              </a:ext>
            </a:extLst>
          </p:cNvPr>
          <p:cNvPicPr>
            <a:picLocks noChangeAspect="1"/>
          </p:cNvPicPr>
          <p:nvPr>
            <a:audioFile r:link="rId16"/>
            <p:extLst>
              <p:ext uri="{DAA4B4D4-6D71-4841-9C94-3DE7FCFB9230}">
                <p14:media xmlns:p14="http://schemas.microsoft.com/office/powerpoint/2010/main" r:embed="rId15"/>
              </p:ext>
            </p:extLst>
          </p:nvPr>
        </p:nvPicPr>
        <p:blipFill>
          <a:blip r:embed="rId27"/>
          <a:stretch>
            <a:fillRect/>
          </a:stretch>
        </p:blipFill>
        <p:spPr>
          <a:xfrm>
            <a:off x="-1150222" y="4910459"/>
            <a:ext cx="487363" cy="487363"/>
          </a:xfrm>
          <a:prstGeom prst="rect">
            <a:avLst/>
          </a:prstGeom>
        </p:spPr>
      </p:pic>
      <p:sp>
        <p:nvSpPr>
          <p:cNvPr id="2" name="Titel 1">
            <a:extLst>
              <a:ext uri="{FF2B5EF4-FFF2-40B4-BE49-F238E27FC236}">
                <a16:creationId xmlns:a16="http://schemas.microsoft.com/office/drawing/2014/main" id="{405D5FA4-C262-4F04-A8B4-9D16B85F7071}"/>
              </a:ext>
            </a:extLst>
          </p:cNvPr>
          <p:cNvSpPr>
            <a:spLocks noGrp="1"/>
          </p:cNvSpPr>
          <p:nvPr>
            <p:ph type="title"/>
          </p:nvPr>
        </p:nvSpPr>
        <p:spPr/>
        <p:txBody>
          <a:bodyPr/>
          <a:lstStyle/>
          <a:p>
            <a:r>
              <a:rPr lang="nl-BE" dirty="0"/>
              <a:t>Overzicht fruit</a:t>
            </a:r>
          </a:p>
        </p:txBody>
      </p:sp>
    </p:spTree>
    <p:extLst>
      <p:ext uri="{BB962C8B-B14F-4D97-AF65-F5344CB8AC3E}">
        <p14:creationId xmlns:p14="http://schemas.microsoft.com/office/powerpoint/2010/main" val="6516679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640" fill="hold"/>
                                        <p:tgtEl>
                                          <p:spTgt spid="14"/>
                                        </p:tgtEl>
                                      </p:cBhvr>
                                    </p:cmd>
                                  </p:childTnLst>
                                </p:cTn>
                              </p:par>
                              <p:par>
                                <p:cTn id="7" presetID="1" presetClass="mediacall" presetSubtype="0" fill="hold" nodeType="withEffect">
                                  <p:stCondLst>
                                    <p:cond delay="0"/>
                                  </p:stCondLst>
                                  <p:childTnLst>
                                    <p:cmd type="call" cmd="playFrom(0.0)">
                                      <p:cBhvr>
                                        <p:cTn id="8" dur="5040" fill="hold"/>
                                        <p:tgtEl>
                                          <p:spTgt spid="12"/>
                                        </p:tgtEl>
                                      </p:cBhvr>
                                    </p:cmd>
                                  </p:childTnLst>
                                </p:cTn>
                              </p:par>
                              <p:par>
                                <p:cTn id="9" presetID="1" presetClass="mediacall" presetSubtype="0" fill="hold" nodeType="withEffect">
                                  <p:stCondLst>
                                    <p:cond delay="0"/>
                                  </p:stCondLst>
                                  <p:childTnLst>
                                    <p:cmd type="call" cmd="playFrom(0.0)">
                                      <p:cBhvr>
                                        <p:cTn id="10" dur="5400" fill="hold"/>
                                        <p:tgtEl>
                                          <p:spTgt spid="16"/>
                                        </p:tgtEl>
                                      </p:cBhvr>
                                    </p:cmd>
                                  </p:childTnLst>
                                </p:cTn>
                              </p:par>
                              <p:par>
                                <p:cTn id="11" presetID="1" presetClass="mediacall" presetSubtype="0" fill="hold" nodeType="withEffect">
                                  <p:stCondLst>
                                    <p:cond delay="0"/>
                                  </p:stCondLst>
                                  <p:childTnLst>
                                    <p:cmd type="call" cmd="playFrom(0.0)">
                                      <p:cBhvr>
                                        <p:cTn id="12" dur="5280" fill="hold"/>
                                        <p:tgtEl>
                                          <p:spTgt spid="13"/>
                                        </p:tgtEl>
                                      </p:cBhvr>
                                    </p:cmd>
                                  </p:childTnLst>
                                </p:cTn>
                              </p:par>
                              <p:par>
                                <p:cTn id="13" presetID="1" presetClass="mediacall" presetSubtype="0" fill="hold" nodeType="withEffect">
                                  <p:stCondLst>
                                    <p:cond delay="0"/>
                                  </p:stCondLst>
                                  <p:childTnLst>
                                    <p:cmd type="call" cmd="playFrom(0.0)">
                                      <p:cBhvr>
                                        <p:cTn id="14" dur="9912" fill="hold"/>
                                        <p:tgtEl>
                                          <p:spTgt spid="11"/>
                                        </p:tgtEl>
                                      </p:cBhvr>
                                    </p:cmd>
                                  </p:childTnLst>
                                </p:cTn>
                              </p:par>
                              <p:par>
                                <p:cTn id="15" presetID="1" presetClass="mediacall" presetSubtype="0" fill="hold" nodeType="withEffect">
                                  <p:stCondLst>
                                    <p:cond delay="0"/>
                                  </p:stCondLst>
                                  <p:childTnLst>
                                    <p:cmd type="call" cmd="playFrom(0.0)">
                                      <p:cBhvr>
                                        <p:cTn id="16" dur="5160" fill="hold"/>
                                        <p:tgtEl>
                                          <p:spTgt spid="15"/>
                                        </p:tgtEl>
                                      </p:cBhvr>
                                    </p:cmd>
                                  </p:childTnLst>
                                </p:cTn>
                              </p:par>
                              <p:par>
                                <p:cTn id="17" presetID="1" presetClass="mediacall" presetSubtype="0" fill="hold" nodeType="withEffect">
                                  <p:stCondLst>
                                    <p:cond delay="0"/>
                                  </p:stCondLst>
                                  <p:childTnLst>
                                    <p:cmd type="call" cmd="playFrom(0.0)">
                                      <p:cBhvr>
                                        <p:cTn id="18" dur="4968" fill="hold"/>
                                        <p:tgtEl>
                                          <p:spTgt spid="9"/>
                                        </p:tgtEl>
                                      </p:cBhvr>
                                    </p:cmd>
                                  </p:childTnLst>
                                </p:cTn>
                              </p:par>
                              <p:par>
                                <p:cTn id="19" presetID="1" presetClass="mediacall" presetSubtype="0" fill="hold" nodeType="withEffect">
                                  <p:stCondLst>
                                    <p:cond delay="0"/>
                                  </p:stCondLst>
                                  <p:childTnLst>
                                    <p:cmd type="call" cmd="playFrom(0.0)">
                                      <p:cBhvr>
                                        <p:cTn id="20" dur="6504" fill="hold"/>
                                        <p:tgtEl>
                                          <p:spTgt spid="2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21" fill="remove" display="0">
                  <p:stCondLst>
                    <p:cond delay="indefinite"/>
                  </p:stCondLst>
                  <p:endCondLst>
                    <p:cond evt="onStopAudio" delay="0">
                      <p:tgtEl>
                        <p:sldTgt/>
                      </p:tgtEl>
                    </p:cond>
                  </p:endCondLst>
                </p:cTn>
                <p:tgtEl>
                  <p:spTgt spid="9"/>
                </p:tgtEl>
              </p:cMediaNode>
            </p:audio>
            <p:audio>
              <p:cMediaNode vol="80000" showWhenStopped="0">
                <p:cTn id="22" fill="remove" display="0">
                  <p:stCondLst>
                    <p:cond delay="indefinite"/>
                  </p:stCondLst>
                  <p:endCondLst>
                    <p:cond evt="onStopAudio" delay="0">
                      <p:tgtEl>
                        <p:sldTgt/>
                      </p:tgtEl>
                    </p:cond>
                  </p:endCondLst>
                </p:cTn>
                <p:tgtEl>
                  <p:spTgt spid="11"/>
                </p:tgtEl>
              </p:cMediaNode>
            </p:audio>
            <p:audio>
              <p:cMediaNode vol="80000" showWhenStopped="0">
                <p:cTn id="23" fill="remove" display="0">
                  <p:stCondLst>
                    <p:cond delay="indefinite"/>
                  </p:stCondLst>
                  <p:endCondLst>
                    <p:cond evt="onStopAudio" delay="0">
                      <p:tgtEl>
                        <p:sldTgt/>
                      </p:tgtEl>
                    </p:cond>
                  </p:endCondLst>
                </p:cTn>
                <p:tgtEl>
                  <p:spTgt spid="12"/>
                </p:tgtEl>
              </p:cMediaNode>
            </p:audio>
            <p:audio>
              <p:cMediaNode vol="80000" showWhenStopped="0">
                <p:cTn id="24" fill="remove" display="0">
                  <p:stCondLst>
                    <p:cond delay="indefinite"/>
                  </p:stCondLst>
                  <p:endCondLst>
                    <p:cond evt="onStopAudio" delay="0">
                      <p:tgtEl>
                        <p:sldTgt/>
                      </p:tgtEl>
                    </p:cond>
                  </p:endCondLst>
                </p:cTn>
                <p:tgtEl>
                  <p:spTgt spid="13"/>
                </p:tgtEl>
              </p:cMediaNode>
            </p:audio>
            <p:audio>
              <p:cMediaNode vol="80000">
                <p:cTn id="25" fill="hold" display="0">
                  <p:stCondLst>
                    <p:cond delay="indefinite"/>
                  </p:stCondLst>
                  <p:endCondLst>
                    <p:cond evt="onStopAudio" delay="0">
                      <p:tgtEl>
                        <p:sldTgt/>
                      </p:tgtEl>
                    </p:cond>
                  </p:endCondLst>
                </p:cTn>
                <p:tgtEl>
                  <p:spTgt spid="15"/>
                </p:tgtEl>
              </p:cMediaNode>
            </p:audio>
            <p:audio>
              <p:cMediaNode vol="80000">
                <p:cTn id="26" fill="hold" display="0">
                  <p:stCondLst>
                    <p:cond delay="indefinite"/>
                  </p:stCondLst>
                  <p:endCondLst>
                    <p:cond evt="onStopAudio" delay="0">
                      <p:tgtEl>
                        <p:sldTgt/>
                      </p:tgtEl>
                    </p:cond>
                  </p:endCondLst>
                </p:cTn>
                <p:tgtEl>
                  <p:spTgt spid="16"/>
                </p:tgtEl>
              </p:cMediaNode>
            </p:audio>
            <p:audio>
              <p:cMediaNode vol="80000">
                <p:cTn id="27" fill="hold" display="0">
                  <p:stCondLst>
                    <p:cond delay="indefinite"/>
                  </p:stCondLst>
                  <p:endCondLst>
                    <p:cond evt="onStopAudio" delay="0">
                      <p:tgtEl>
                        <p:sldTgt/>
                      </p:tgtEl>
                    </p:cond>
                  </p:endCondLst>
                </p:cTn>
                <p:tgtEl>
                  <p:spTgt spid="26"/>
                </p:tgtEl>
              </p:cMediaNode>
            </p:audio>
            <p:audio>
              <p:cMediaNode vol="80000">
                <p:cTn id="28" fill="remove" display="0">
                  <p:stCondLst>
                    <p:cond delay="indefinite"/>
                  </p:stCondLst>
                  <p:endCondLst>
                    <p:cond evt="onStopAudio" delay="0">
                      <p:tgtEl>
                        <p:sldTgt/>
                      </p:tgtEl>
                    </p:cond>
                  </p:endCondLst>
                </p:cTn>
                <p:tgtEl>
                  <p:spTgt spid="1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E3BB12-07E1-4CDC-B65B-50F10866438E}"/>
              </a:ext>
            </a:extLst>
          </p:cNvPr>
          <p:cNvSpPr>
            <a:spLocks noGrp="1"/>
          </p:cNvSpPr>
          <p:nvPr>
            <p:ph type="title"/>
          </p:nvPr>
        </p:nvSpPr>
        <p:spPr/>
        <p:txBody>
          <a:bodyPr/>
          <a:lstStyle/>
          <a:p>
            <a:r>
              <a:rPr lang="nl-BE" dirty="0"/>
              <a:t>Appel</a:t>
            </a:r>
          </a:p>
        </p:txBody>
      </p:sp>
      <p:pic>
        <p:nvPicPr>
          <p:cNvPr id="7" name="Tijdelijke aanduiding voor afbeelding 6">
            <a:extLst>
              <a:ext uri="{FF2B5EF4-FFF2-40B4-BE49-F238E27FC236}">
                <a16:creationId xmlns:a16="http://schemas.microsoft.com/office/drawing/2014/main" id="{E893818A-0EBF-493F-95F6-04F51BF7C92F}"/>
              </a:ext>
            </a:extLst>
          </p:cNvPr>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l="8984" r="8984"/>
          <a:stretch/>
        </p:blipFill>
        <p:spPr/>
      </p:pic>
      <p:graphicFrame>
        <p:nvGraphicFramePr>
          <p:cNvPr id="8" name="Tabel 8">
            <a:extLst>
              <a:ext uri="{FF2B5EF4-FFF2-40B4-BE49-F238E27FC236}">
                <a16:creationId xmlns:a16="http://schemas.microsoft.com/office/drawing/2014/main" id="{E1BDEDD6-4C10-4154-9BF3-079E23AA47D5}"/>
              </a:ext>
            </a:extLst>
          </p:cNvPr>
          <p:cNvGraphicFramePr>
            <a:graphicFrameLocks noGrp="1"/>
          </p:cNvGraphicFramePr>
          <p:nvPr>
            <p:ph type="tbl" sz="quarter" idx="14"/>
            <p:extLst>
              <p:ext uri="{D42A27DB-BD31-4B8C-83A1-F6EECF244321}">
                <p14:modId xmlns:p14="http://schemas.microsoft.com/office/powerpoint/2010/main" val="3807051953"/>
              </p:ext>
            </p:extLst>
          </p:nvPr>
        </p:nvGraphicFramePr>
        <p:xfrm>
          <a:off x="5375275" y="3854450"/>
          <a:ext cx="5365750" cy="2225040"/>
        </p:xfrm>
        <a:graphic>
          <a:graphicData uri="http://schemas.openxmlformats.org/drawingml/2006/table">
            <a:tbl>
              <a:tblPr firstRow="1" bandRow="1">
                <a:tableStyleId>{5C22544A-7EE6-4342-B048-85BDC9FD1C3A}</a:tableStyleId>
              </a:tblPr>
              <a:tblGrid>
                <a:gridCol w="2682875">
                  <a:extLst>
                    <a:ext uri="{9D8B030D-6E8A-4147-A177-3AD203B41FA5}">
                      <a16:colId xmlns:a16="http://schemas.microsoft.com/office/drawing/2014/main" val="1307423009"/>
                    </a:ext>
                  </a:extLst>
                </a:gridCol>
                <a:gridCol w="2682875">
                  <a:extLst>
                    <a:ext uri="{9D8B030D-6E8A-4147-A177-3AD203B41FA5}">
                      <a16:colId xmlns:a16="http://schemas.microsoft.com/office/drawing/2014/main" val="988997602"/>
                    </a:ext>
                  </a:extLst>
                </a:gridCol>
              </a:tblGrid>
              <a:tr h="370840">
                <a:tc>
                  <a:txBody>
                    <a:bodyPr/>
                    <a:lstStyle/>
                    <a:p>
                      <a:r>
                        <a:rPr lang="nl-BE" dirty="0"/>
                        <a:t>Voedingswaarde (100 g)</a:t>
                      </a:r>
                    </a:p>
                  </a:txBody>
                  <a:tcPr>
                    <a:solidFill>
                      <a:srgbClr val="C00000"/>
                    </a:solidFill>
                  </a:tcPr>
                </a:tc>
                <a:tc>
                  <a:txBody>
                    <a:bodyPr/>
                    <a:lstStyle/>
                    <a:p>
                      <a:endParaRPr lang="nl-BE" dirty="0"/>
                    </a:p>
                  </a:txBody>
                  <a:tcPr>
                    <a:solidFill>
                      <a:srgbClr val="C00000"/>
                    </a:solidFill>
                  </a:tcPr>
                </a:tc>
                <a:extLst>
                  <a:ext uri="{0D108BD9-81ED-4DB2-BD59-A6C34878D82A}">
                    <a16:rowId xmlns:a16="http://schemas.microsoft.com/office/drawing/2014/main" val="3370141393"/>
                  </a:ext>
                </a:extLst>
              </a:tr>
              <a:tr h="370840">
                <a:tc>
                  <a:txBody>
                    <a:bodyPr/>
                    <a:lstStyle/>
                    <a:p>
                      <a:r>
                        <a:rPr lang="nl-BE" dirty="0"/>
                        <a:t>Energie</a:t>
                      </a:r>
                    </a:p>
                  </a:txBody>
                  <a:tcPr/>
                </a:tc>
                <a:tc>
                  <a:txBody>
                    <a:bodyPr/>
                    <a:lstStyle/>
                    <a:p>
                      <a:r>
                        <a:rPr lang="nl-BE" dirty="0"/>
                        <a:t>238 kJ</a:t>
                      </a:r>
                    </a:p>
                  </a:txBody>
                  <a:tcPr/>
                </a:tc>
                <a:extLst>
                  <a:ext uri="{0D108BD9-81ED-4DB2-BD59-A6C34878D82A}">
                    <a16:rowId xmlns:a16="http://schemas.microsoft.com/office/drawing/2014/main" val="516954711"/>
                  </a:ext>
                </a:extLst>
              </a:tr>
              <a:tr h="370840">
                <a:tc>
                  <a:txBody>
                    <a:bodyPr/>
                    <a:lstStyle/>
                    <a:p>
                      <a:r>
                        <a:rPr lang="nl-BE" dirty="0"/>
                        <a:t>Eiwitten</a:t>
                      </a:r>
                    </a:p>
                  </a:txBody>
                  <a:tcPr/>
                </a:tc>
                <a:tc>
                  <a:txBody>
                    <a:bodyPr/>
                    <a:lstStyle/>
                    <a:p>
                      <a:r>
                        <a:rPr lang="nl-BE" dirty="0"/>
                        <a:t>0,3 g</a:t>
                      </a:r>
                    </a:p>
                  </a:txBody>
                  <a:tcPr/>
                </a:tc>
                <a:extLst>
                  <a:ext uri="{0D108BD9-81ED-4DB2-BD59-A6C34878D82A}">
                    <a16:rowId xmlns:a16="http://schemas.microsoft.com/office/drawing/2014/main" val="3317173827"/>
                  </a:ext>
                </a:extLst>
              </a:tr>
              <a:tr h="370840">
                <a:tc>
                  <a:txBody>
                    <a:bodyPr/>
                    <a:lstStyle/>
                    <a:p>
                      <a:r>
                        <a:rPr lang="nl-BE" dirty="0"/>
                        <a:t>Koolhydraten</a:t>
                      </a:r>
                    </a:p>
                  </a:txBody>
                  <a:tcPr/>
                </a:tc>
                <a:tc>
                  <a:txBody>
                    <a:bodyPr/>
                    <a:lstStyle/>
                    <a:p>
                      <a:r>
                        <a:rPr lang="nl-BE" dirty="0"/>
                        <a:t>12 g</a:t>
                      </a:r>
                    </a:p>
                  </a:txBody>
                  <a:tcPr/>
                </a:tc>
                <a:extLst>
                  <a:ext uri="{0D108BD9-81ED-4DB2-BD59-A6C34878D82A}">
                    <a16:rowId xmlns:a16="http://schemas.microsoft.com/office/drawing/2014/main" val="209102441"/>
                  </a:ext>
                </a:extLst>
              </a:tr>
              <a:tr h="370840">
                <a:tc>
                  <a:txBody>
                    <a:bodyPr/>
                    <a:lstStyle/>
                    <a:p>
                      <a:r>
                        <a:rPr lang="nl-BE" dirty="0"/>
                        <a:t>Water</a:t>
                      </a:r>
                    </a:p>
                  </a:txBody>
                  <a:tcPr/>
                </a:tc>
                <a:tc>
                  <a:txBody>
                    <a:bodyPr/>
                    <a:lstStyle/>
                    <a:p>
                      <a:r>
                        <a:rPr lang="nl-BE" dirty="0"/>
                        <a:t>85, 2 g</a:t>
                      </a:r>
                    </a:p>
                  </a:txBody>
                  <a:tcPr/>
                </a:tc>
                <a:extLst>
                  <a:ext uri="{0D108BD9-81ED-4DB2-BD59-A6C34878D82A}">
                    <a16:rowId xmlns:a16="http://schemas.microsoft.com/office/drawing/2014/main" val="2855901519"/>
                  </a:ext>
                </a:extLst>
              </a:tr>
              <a:tr h="370840">
                <a:tc>
                  <a:txBody>
                    <a:bodyPr/>
                    <a:lstStyle/>
                    <a:p>
                      <a:r>
                        <a:rPr lang="nl-BE" dirty="0"/>
                        <a:t>Vetten</a:t>
                      </a:r>
                    </a:p>
                  </a:txBody>
                  <a:tcPr/>
                </a:tc>
                <a:tc>
                  <a:txBody>
                    <a:bodyPr/>
                    <a:lstStyle/>
                    <a:p>
                      <a:r>
                        <a:rPr lang="nl-BE" dirty="0"/>
                        <a:t>0,2 g</a:t>
                      </a:r>
                    </a:p>
                  </a:txBody>
                  <a:tcPr/>
                </a:tc>
                <a:extLst>
                  <a:ext uri="{0D108BD9-81ED-4DB2-BD59-A6C34878D82A}">
                    <a16:rowId xmlns:a16="http://schemas.microsoft.com/office/drawing/2014/main" val="2167241935"/>
                  </a:ext>
                </a:extLst>
              </a:tr>
            </a:tbl>
          </a:graphicData>
        </a:graphic>
      </p:graphicFrame>
      <p:sp>
        <p:nvSpPr>
          <p:cNvPr id="5" name="Tijdelijke aanduiding voor tekst 4">
            <a:extLst>
              <a:ext uri="{FF2B5EF4-FFF2-40B4-BE49-F238E27FC236}">
                <a16:creationId xmlns:a16="http://schemas.microsoft.com/office/drawing/2014/main" id="{C2F1E73C-FA1C-42AC-AE8F-6DCC66980744}"/>
              </a:ext>
            </a:extLst>
          </p:cNvPr>
          <p:cNvSpPr>
            <a:spLocks noGrp="1"/>
          </p:cNvSpPr>
          <p:nvPr>
            <p:ph type="body" sz="quarter" idx="15"/>
          </p:nvPr>
        </p:nvSpPr>
        <p:spPr>
          <a:xfrm>
            <a:off x="5375275" y="1448780"/>
            <a:ext cx="5616575" cy="2225040"/>
          </a:xfrm>
        </p:spPr>
        <p:txBody>
          <a:bodyPr>
            <a:normAutofit/>
          </a:bodyPr>
          <a:lstStyle/>
          <a:p>
            <a:pPr marL="0" indent="0">
              <a:lnSpc>
                <a:spcPct val="100000"/>
              </a:lnSpc>
              <a:buNone/>
            </a:pPr>
            <a:r>
              <a:rPr lang="nl-BE" dirty="0">
                <a:latin typeface="Source Sans Pro" panose="020B0503030403020204" pitchFamily="34" charset="0"/>
                <a:ea typeface="Source Sans Pro" panose="020B0503030403020204" pitchFamily="34" charset="0"/>
              </a:rPr>
              <a:t>De appel is de vrucht van de plant Malus </a:t>
            </a:r>
            <a:r>
              <a:rPr lang="nl-BE" dirty="0" err="1">
                <a:latin typeface="Source Sans Pro" panose="020B0503030403020204" pitchFamily="34" charset="0"/>
                <a:ea typeface="Source Sans Pro" panose="020B0503030403020204" pitchFamily="34" charset="0"/>
              </a:rPr>
              <a:t>domestica</a:t>
            </a:r>
            <a:r>
              <a:rPr lang="nl-BE" dirty="0">
                <a:latin typeface="Source Sans Pro" panose="020B0503030403020204" pitchFamily="34" charset="0"/>
                <a:ea typeface="Source Sans Pro" panose="020B0503030403020204" pitchFamily="34" charset="0"/>
              </a:rPr>
              <a:t> uit de rozenfamilie (</a:t>
            </a:r>
            <a:r>
              <a:rPr lang="nl-BE" dirty="0" err="1">
                <a:latin typeface="Source Sans Pro" panose="020B0503030403020204" pitchFamily="34" charset="0"/>
                <a:ea typeface="Source Sans Pro" panose="020B0503030403020204" pitchFamily="34" charset="0"/>
              </a:rPr>
              <a:t>Rosaceae</a:t>
            </a:r>
            <a:r>
              <a:rPr lang="nl-BE" dirty="0">
                <a:latin typeface="Source Sans Pro" panose="020B0503030403020204" pitchFamily="34" charset="0"/>
                <a:ea typeface="Source Sans Pro" panose="020B0503030403020204" pitchFamily="34" charset="0"/>
              </a:rPr>
              <a:t>). De vlezige vrucht bestaat uit drie lagen, maar soms vormen twee of drie lagen één geheel en zijn ze afzonderlijk niet meer te herkennen. Zo zijn bij de appel het exocarp en </a:t>
            </a:r>
            <a:r>
              <a:rPr lang="nl-BE" dirty="0" err="1">
                <a:latin typeface="Source Sans Pro" panose="020B0503030403020204" pitchFamily="34" charset="0"/>
                <a:ea typeface="Source Sans Pro" panose="020B0503030403020204" pitchFamily="34" charset="0"/>
              </a:rPr>
              <a:t>mesocarp</a:t>
            </a:r>
            <a:r>
              <a:rPr lang="nl-BE" dirty="0">
                <a:latin typeface="Source Sans Pro" panose="020B0503030403020204" pitchFamily="34" charset="0"/>
                <a:ea typeface="Source Sans Pro" panose="020B0503030403020204" pitchFamily="34" charset="0"/>
              </a:rPr>
              <a:t> niet meer van elkaar te onderscheiden en vormen gezamenlijk met de opgezwollen bloembodem het vruchtvlees. Het klokhuis is het </a:t>
            </a:r>
            <a:r>
              <a:rPr lang="nl-BE" dirty="0" err="1">
                <a:latin typeface="Source Sans Pro" panose="020B0503030403020204" pitchFamily="34" charset="0"/>
                <a:ea typeface="Source Sans Pro" panose="020B0503030403020204" pitchFamily="34" charset="0"/>
              </a:rPr>
              <a:t>endocarp</a:t>
            </a:r>
            <a:r>
              <a:rPr lang="nl-BE" dirty="0">
                <a:latin typeface="Source Sans Pro" panose="020B0503030403020204" pitchFamily="34" charset="0"/>
                <a:ea typeface="Source Sans Pro" panose="020B0503030403020204" pitchFamily="34" charset="0"/>
              </a:rPr>
              <a:t> met daarin de zaadjes (pitjes) en in het midden de vaatbundel naar het steeltje.</a:t>
            </a:r>
          </a:p>
        </p:txBody>
      </p:sp>
    </p:spTree>
    <p:extLst>
      <p:ext uri="{BB962C8B-B14F-4D97-AF65-F5344CB8AC3E}">
        <p14:creationId xmlns:p14="http://schemas.microsoft.com/office/powerpoint/2010/main" val="18542652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E3BB12-07E1-4CDC-B65B-50F10866438E}"/>
              </a:ext>
            </a:extLst>
          </p:cNvPr>
          <p:cNvSpPr>
            <a:spLocks noGrp="1"/>
          </p:cNvSpPr>
          <p:nvPr>
            <p:ph type="title"/>
          </p:nvPr>
        </p:nvSpPr>
        <p:spPr/>
        <p:txBody>
          <a:bodyPr/>
          <a:lstStyle/>
          <a:p>
            <a:r>
              <a:rPr lang="nl-BE" dirty="0"/>
              <a:t>Peer</a:t>
            </a:r>
          </a:p>
        </p:txBody>
      </p:sp>
      <p:graphicFrame>
        <p:nvGraphicFramePr>
          <p:cNvPr id="8" name="Tabel 8">
            <a:extLst>
              <a:ext uri="{FF2B5EF4-FFF2-40B4-BE49-F238E27FC236}">
                <a16:creationId xmlns:a16="http://schemas.microsoft.com/office/drawing/2014/main" id="{E1BDEDD6-4C10-4154-9BF3-079E23AA47D5}"/>
              </a:ext>
            </a:extLst>
          </p:cNvPr>
          <p:cNvGraphicFramePr>
            <a:graphicFrameLocks noGrp="1"/>
          </p:cNvGraphicFramePr>
          <p:nvPr>
            <p:ph type="tbl" sz="quarter" idx="14"/>
            <p:extLst>
              <p:ext uri="{D42A27DB-BD31-4B8C-83A1-F6EECF244321}">
                <p14:modId xmlns:p14="http://schemas.microsoft.com/office/powerpoint/2010/main" val="28079568"/>
              </p:ext>
            </p:extLst>
          </p:nvPr>
        </p:nvGraphicFramePr>
        <p:xfrm>
          <a:off x="5375275" y="3854450"/>
          <a:ext cx="5365750" cy="2225040"/>
        </p:xfrm>
        <a:graphic>
          <a:graphicData uri="http://schemas.openxmlformats.org/drawingml/2006/table">
            <a:tbl>
              <a:tblPr firstRow="1" bandRow="1">
                <a:tableStyleId>{5C22544A-7EE6-4342-B048-85BDC9FD1C3A}</a:tableStyleId>
              </a:tblPr>
              <a:tblGrid>
                <a:gridCol w="2682875">
                  <a:extLst>
                    <a:ext uri="{9D8B030D-6E8A-4147-A177-3AD203B41FA5}">
                      <a16:colId xmlns:a16="http://schemas.microsoft.com/office/drawing/2014/main" val="1307423009"/>
                    </a:ext>
                  </a:extLst>
                </a:gridCol>
                <a:gridCol w="2682875">
                  <a:extLst>
                    <a:ext uri="{9D8B030D-6E8A-4147-A177-3AD203B41FA5}">
                      <a16:colId xmlns:a16="http://schemas.microsoft.com/office/drawing/2014/main" val="988997602"/>
                    </a:ext>
                  </a:extLst>
                </a:gridCol>
              </a:tblGrid>
              <a:tr h="370840">
                <a:tc>
                  <a:txBody>
                    <a:bodyPr/>
                    <a:lstStyle/>
                    <a:p>
                      <a:r>
                        <a:rPr lang="nl-BE" dirty="0"/>
                        <a:t>Voedingswaarde (100 g)</a:t>
                      </a:r>
                    </a:p>
                  </a:txBody>
                  <a:tcPr>
                    <a:solidFill>
                      <a:srgbClr val="C00000"/>
                    </a:solidFill>
                  </a:tcPr>
                </a:tc>
                <a:tc>
                  <a:txBody>
                    <a:bodyPr/>
                    <a:lstStyle/>
                    <a:p>
                      <a:endParaRPr lang="nl-BE" dirty="0"/>
                    </a:p>
                  </a:txBody>
                  <a:tcPr>
                    <a:solidFill>
                      <a:srgbClr val="C00000"/>
                    </a:solidFill>
                  </a:tcPr>
                </a:tc>
                <a:extLst>
                  <a:ext uri="{0D108BD9-81ED-4DB2-BD59-A6C34878D82A}">
                    <a16:rowId xmlns:a16="http://schemas.microsoft.com/office/drawing/2014/main" val="3370141393"/>
                  </a:ext>
                </a:extLst>
              </a:tr>
              <a:tr h="370840">
                <a:tc>
                  <a:txBody>
                    <a:bodyPr/>
                    <a:lstStyle/>
                    <a:p>
                      <a:r>
                        <a:rPr lang="nl-BE" dirty="0"/>
                        <a:t>Energie</a:t>
                      </a:r>
                    </a:p>
                  </a:txBody>
                  <a:tcPr/>
                </a:tc>
                <a:tc>
                  <a:txBody>
                    <a:bodyPr/>
                    <a:lstStyle/>
                    <a:p>
                      <a:r>
                        <a:rPr lang="nl-BE" dirty="0"/>
                        <a:t>219-233 kJ</a:t>
                      </a:r>
                    </a:p>
                  </a:txBody>
                  <a:tcPr/>
                </a:tc>
                <a:extLst>
                  <a:ext uri="{0D108BD9-81ED-4DB2-BD59-A6C34878D82A}">
                    <a16:rowId xmlns:a16="http://schemas.microsoft.com/office/drawing/2014/main" val="516954711"/>
                  </a:ext>
                </a:extLst>
              </a:tr>
              <a:tr h="370840">
                <a:tc>
                  <a:txBody>
                    <a:bodyPr/>
                    <a:lstStyle/>
                    <a:p>
                      <a:r>
                        <a:rPr lang="nl-BE" dirty="0"/>
                        <a:t>Eiwitten</a:t>
                      </a:r>
                    </a:p>
                  </a:txBody>
                  <a:tcPr/>
                </a:tc>
                <a:tc>
                  <a:txBody>
                    <a:bodyPr/>
                    <a:lstStyle/>
                    <a:p>
                      <a:r>
                        <a:rPr lang="nl-BE" dirty="0"/>
                        <a:t>0,47 g</a:t>
                      </a:r>
                    </a:p>
                  </a:txBody>
                  <a:tcPr/>
                </a:tc>
                <a:extLst>
                  <a:ext uri="{0D108BD9-81ED-4DB2-BD59-A6C34878D82A}">
                    <a16:rowId xmlns:a16="http://schemas.microsoft.com/office/drawing/2014/main" val="3317173827"/>
                  </a:ext>
                </a:extLst>
              </a:tr>
              <a:tr h="370840">
                <a:tc>
                  <a:txBody>
                    <a:bodyPr/>
                    <a:lstStyle/>
                    <a:p>
                      <a:r>
                        <a:rPr lang="nl-BE" dirty="0"/>
                        <a:t>Koolhydraten</a:t>
                      </a:r>
                    </a:p>
                  </a:txBody>
                  <a:tcPr/>
                </a:tc>
                <a:tc>
                  <a:txBody>
                    <a:bodyPr/>
                    <a:lstStyle/>
                    <a:p>
                      <a:r>
                        <a:rPr lang="nl-BE" dirty="0"/>
                        <a:t>12,8 g</a:t>
                      </a:r>
                    </a:p>
                  </a:txBody>
                  <a:tcPr/>
                </a:tc>
                <a:extLst>
                  <a:ext uri="{0D108BD9-81ED-4DB2-BD59-A6C34878D82A}">
                    <a16:rowId xmlns:a16="http://schemas.microsoft.com/office/drawing/2014/main" val="209102441"/>
                  </a:ext>
                </a:extLst>
              </a:tr>
              <a:tr h="370840">
                <a:tc>
                  <a:txBody>
                    <a:bodyPr/>
                    <a:lstStyle/>
                    <a:p>
                      <a:r>
                        <a:rPr lang="nl-BE" dirty="0"/>
                        <a:t>Water</a:t>
                      </a:r>
                    </a:p>
                  </a:txBody>
                  <a:tcPr/>
                </a:tc>
                <a:tc>
                  <a:txBody>
                    <a:bodyPr/>
                    <a:lstStyle/>
                    <a:p>
                      <a:r>
                        <a:rPr lang="nl-BE" dirty="0"/>
                        <a:t>83 g</a:t>
                      </a:r>
                    </a:p>
                  </a:txBody>
                  <a:tcPr/>
                </a:tc>
                <a:extLst>
                  <a:ext uri="{0D108BD9-81ED-4DB2-BD59-A6C34878D82A}">
                    <a16:rowId xmlns:a16="http://schemas.microsoft.com/office/drawing/2014/main" val="2855901519"/>
                  </a:ext>
                </a:extLst>
              </a:tr>
              <a:tr h="370840">
                <a:tc>
                  <a:txBody>
                    <a:bodyPr/>
                    <a:lstStyle/>
                    <a:p>
                      <a:r>
                        <a:rPr lang="nl-BE" dirty="0"/>
                        <a:t>Vetten</a:t>
                      </a:r>
                    </a:p>
                  </a:txBody>
                  <a:tcPr/>
                </a:tc>
                <a:tc>
                  <a:txBody>
                    <a:bodyPr/>
                    <a:lstStyle/>
                    <a:p>
                      <a:r>
                        <a:rPr lang="nl-BE" dirty="0"/>
                        <a:t>0,29 g</a:t>
                      </a:r>
                    </a:p>
                  </a:txBody>
                  <a:tcPr/>
                </a:tc>
                <a:extLst>
                  <a:ext uri="{0D108BD9-81ED-4DB2-BD59-A6C34878D82A}">
                    <a16:rowId xmlns:a16="http://schemas.microsoft.com/office/drawing/2014/main" val="2167241935"/>
                  </a:ext>
                </a:extLst>
              </a:tr>
            </a:tbl>
          </a:graphicData>
        </a:graphic>
      </p:graphicFrame>
      <p:sp>
        <p:nvSpPr>
          <p:cNvPr id="5" name="Tijdelijke aanduiding voor tekst 4">
            <a:extLst>
              <a:ext uri="{FF2B5EF4-FFF2-40B4-BE49-F238E27FC236}">
                <a16:creationId xmlns:a16="http://schemas.microsoft.com/office/drawing/2014/main" id="{C2F1E73C-FA1C-42AC-AE8F-6DCC66980744}"/>
              </a:ext>
            </a:extLst>
          </p:cNvPr>
          <p:cNvSpPr>
            <a:spLocks noGrp="1"/>
          </p:cNvSpPr>
          <p:nvPr>
            <p:ph type="body" sz="quarter" idx="15"/>
          </p:nvPr>
        </p:nvSpPr>
        <p:spPr/>
        <p:txBody>
          <a:bodyPr>
            <a:normAutofit/>
          </a:bodyPr>
          <a:lstStyle/>
          <a:p>
            <a:pPr marL="0" indent="0">
              <a:lnSpc>
                <a:spcPct val="100000"/>
              </a:lnSpc>
              <a:buNone/>
            </a:pPr>
            <a:r>
              <a:rPr lang="nl-BE" dirty="0"/>
              <a:t>Peer (</a:t>
            </a:r>
            <a:r>
              <a:rPr lang="nl-BE" dirty="0" err="1"/>
              <a:t>Pyrus</a:t>
            </a:r>
            <a:r>
              <a:rPr lang="nl-BE" dirty="0"/>
              <a:t>) is een plantengeslacht uit de rozenfamilie (</a:t>
            </a:r>
            <a:r>
              <a:rPr lang="nl-BE" dirty="0" err="1"/>
              <a:t>Rosaceae</a:t>
            </a:r>
            <a:r>
              <a:rPr lang="nl-BE" dirty="0"/>
              <a:t>) dat de algemeen bekende vruchten produceert. Het geslacht komt voor in veel landen, vooral op het noordelijk halfrond.</a:t>
            </a:r>
          </a:p>
          <a:p>
            <a:pPr marL="0" indent="0">
              <a:lnSpc>
                <a:spcPct val="100000"/>
              </a:lnSpc>
              <a:buNone/>
            </a:pPr>
            <a:r>
              <a:rPr lang="nl-BE" dirty="0">
                <a:latin typeface="Source Sans Pro" panose="020B0503030403020204" pitchFamily="34" charset="0"/>
                <a:ea typeface="Source Sans Pro" panose="020B0503030403020204" pitchFamily="34" charset="0"/>
              </a:rPr>
              <a:t>De peer stamt uit de voet van Tiensjan, waar peren al drieduizend jaar geleden werden veredeld. Er zijn resten van peren gevonden in resten van voorhistorische paalwoningen in Zwitserse meren.</a:t>
            </a:r>
          </a:p>
        </p:txBody>
      </p:sp>
      <p:pic>
        <p:nvPicPr>
          <p:cNvPr id="17" name="Afbeelding 16" descr="Afbeelding met binnen, peer, fruit, zwart&#10;&#10;Automatisch gegenereerde beschrijving">
            <a:extLst>
              <a:ext uri="{FF2B5EF4-FFF2-40B4-BE49-F238E27FC236}">
                <a16:creationId xmlns:a16="http://schemas.microsoft.com/office/drawing/2014/main" id="{4BF1C141-2FEC-424F-B69E-0CCB1A64E0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9396" y="204470"/>
            <a:ext cx="3171825" cy="4762500"/>
          </a:xfrm>
          <a:prstGeom prst="rect">
            <a:avLst/>
          </a:prstGeom>
        </p:spPr>
      </p:pic>
    </p:spTree>
    <p:extLst>
      <p:ext uri="{BB962C8B-B14F-4D97-AF65-F5344CB8AC3E}">
        <p14:creationId xmlns:p14="http://schemas.microsoft.com/office/powerpoint/2010/main" val="36205915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E3BB12-07E1-4CDC-B65B-50F10866438E}"/>
              </a:ext>
            </a:extLst>
          </p:cNvPr>
          <p:cNvSpPr>
            <a:spLocks noGrp="1"/>
          </p:cNvSpPr>
          <p:nvPr>
            <p:ph type="title"/>
          </p:nvPr>
        </p:nvSpPr>
        <p:spPr/>
        <p:txBody>
          <a:bodyPr/>
          <a:lstStyle/>
          <a:p>
            <a:r>
              <a:rPr lang="nl-BE" dirty="0"/>
              <a:t>Banaan</a:t>
            </a:r>
          </a:p>
        </p:txBody>
      </p:sp>
      <p:graphicFrame>
        <p:nvGraphicFramePr>
          <p:cNvPr id="8" name="Tabel 8">
            <a:extLst>
              <a:ext uri="{FF2B5EF4-FFF2-40B4-BE49-F238E27FC236}">
                <a16:creationId xmlns:a16="http://schemas.microsoft.com/office/drawing/2014/main" id="{E1BDEDD6-4C10-4154-9BF3-079E23AA47D5}"/>
              </a:ext>
            </a:extLst>
          </p:cNvPr>
          <p:cNvGraphicFramePr>
            <a:graphicFrameLocks noGrp="1"/>
          </p:cNvGraphicFramePr>
          <p:nvPr>
            <p:ph type="tbl" sz="quarter" idx="14"/>
            <p:extLst>
              <p:ext uri="{D42A27DB-BD31-4B8C-83A1-F6EECF244321}">
                <p14:modId xmlns:p14="http://schemas.microsoft.com/office/powerpoint/2010/main" val="3191107975"/>
              </p:ext>
            </p:extLst>
          </p:nvPr>
        </p:nvGraphicFramePr>
        <p:xfrm>
          <a:off x="5375275" y="3854450"/>
          <a:ext cx="5365750" cy="2225040"/>
        </p:xfrm>
        <a:graphic>
          <a:graphicData uri="http://schemas.openxmlformats.org/drawingml/2006/table">
            <a:tbl>
              <a:tblPr firstRow="1" bandRow="1">
                <a:tableStyleId>{5C22544A-7EE6-4342-B048-85BDC9FD1C3A}</a:tableStyleId>
              </a:tblPr>
              <a:tblGrid>
                <a:gridCol w="2682875">
                  <a:extLst>
                    <a:ext uri="{9D8B030D-6E8A-4147-A177-3AD203B41FA5}">
                      <a16:colId xmlns:a16="http://schemas.microsoft.com/office/drawing/2014/main" val="1307423009"/>
                    </a:ext>
                  </a:extLst>
                </a:gridCol>
                <a:gridCol w="2682875">
                  <a:extLst>
                    <a:ext uri="{9D8B030D-6E8A-4147-A177-3AD203B41FA5}">
                      <a16:colId xmlns:a16="http://schemas.microsoft.com/office/drawing/2014/main" val="988997602"/>
                    </a:ext>
                  </a:extLst>
                </a:gridCol>
              </a:tblGrid>
              <a:tr h="370840">
                <a:tc>
                  <a:txBody>
                    <a:bodyPr/>
                    <a:lstStyle/>
                    <a:p>
                      <a:r>
                        <a:rPr lang="nl-BE" dirty="0"/>
                        <a:t>Voedingswaarde (100 g)</a:t>
                      </a:r>
                    </a:p>
                  </a:txBody>
                  <a:tcPr>
                    <a:solidFill>
                      <a:srgbClr val="C00000"/>
                    </a:solidFill>
                  </a:tcPr>
                </a:tc>
                <a:tc>
                  <a:txBody>
                    <a:bodyPr/>
                    <a:lstStyle/>
                    <a:p>
                      <a:endParaRPr lang="nl-BE" dirty="0"/>
                    </a:p>
                  </a:txBody>
                  <a:tcPr>
                    <a:solidFill>
                      <a:srgbClr val="C00000"/>
                    </a:solidFill>
                  </a:tcPr>
                </a:tc>
                <a:extLst>
                  <a:ext uri="{0D108BD9-81ED-4DB2-BD59-A6C34878D82A}">
                    <a16:rowId xmlns:a16="http://schemas.microsoft.com/office/drawing/2014/main" val="3370141393"/>
                  </a:ext>
                </a:extLst>
              </a:tr>
              <a:tr h="370840">
                <a:tc>
                  <a:txBody>
                    <a:bodyPr/>
                    <a:lstStyle/>
                    <a:p>
                      <a:r>
                        <a:rPr lang="nl-BE" dirty="0"/>
                        <a:t>Energie</a:t>
                      </a:r>
                    </a:p>
                  </a:txBody>
                  <a:tcPr/>
                </a:tc>
                <a:tc>
                  <a:txBody>
                    <a:bodyPr/>
                    <a:lstStyle/>
                    <a:p>
                      <a:r>
                        <a:rPr lang="nl-BE" dirty="0"/>
                        <a:t>363 kJ</a:t>
                      </a:r>
                    </a:p>
                  </a:txBody>
                  <a:tcPr/>
                </a:tc>
                <a:extLst>
                  <a:ext uri="{0D108BD9-81ED-4DB2-BD59-A6C34878D82A}">
                    <a16:rowId xmlns:a16="http://schemas.microsoft.com/office/drawing/2014/main" val="516954711"/>
                  </a:ext>
                </a:extLst>
              </a:tr>
              <a:tr h="370840">
                <a:tc>
                  <a:txBody>
                    <a:bodyPr/>
                    <a:lstStyle/>
                    <a:p>
                      <a:r>
                        <a:rPr lang="nl-BE" dirty="0"/>
                        <a:t>Eiwitten</a:t>
                      </a:r>
                    </a:p>
                  </a:txBody>
                  <a:tcPr/>
                </a:tc>
                <a:tc>
                  <a:txBody>
                    <a:bodyPr/>
                    <a:lstStyle/>
                    <a:p>
                      <a:r>
                        <a:rPr lang="nl-BE" dirty="0"/>
                        <a:t>1,2 g</a:t>
                      </a:r>
                    </a:p>
                  </a:txBody>
                  <a:tcPr/>
                </a:tc>
                <a:extLst>
                  <a:ext uri="{0D108BD9-81ED-4DB2-BD59-A6C34878D82A}">
                    <a16:rowId xmlns:a16="http://schemas.microsoft.com/office/drawing/2014/main" val="3317173827"/>
                  </a:ext>
                </a:extLst>
              </a:tr>
              <a:tr h="370840">
                <a:tc>
                  <a:txBody>
                    <a:bodyPr/>
                    <a:lstStyle/>
                    <a:p>
                      <a:r>
                        <a:rPr lang="nl-BE" dirty="0"/>
                        <a:t>Koolhydraten</a:t>
                      </a:r>
                    </a:p>
                  </a:txBody>
                  <a:tcPr/>
                </a:tc>
                <a:tc>
                  <a:txBody>
                    <a:bodyPr/>
                    <a:lstStyle/>
                    <a:p>
                      <a:r>
                        <a:rPr lang="nl-BE" dirty="0"/>
                        <a:t>18,8 g</a:t>
                      </a:r>
                    </a:p>
                  </a:txBody>
                  <a:tcPr/>
                </a:tc>
                <a:extLst>
                  <a:ext uri="{0D108BD9-81ED-4DB2-BD59-A6C34878D82A}">
                    <a16:rowId xmlns:a16="http://schemas.microsoft.com/office/drawing/2014/main" val="209102441"/>
                  </a:ext>
                </a:extLst>
              </a:tr>
              <a:tr h="370840">
                <a:tc>
                  <a:txBody>
                    <a:bodyPr/>
                    <a:lstStyle/>
                    <a:p>
                      <a:r>
                        <a:rPr lang="nl-BE" dirty="0"/>
                        <a:t>Water</a:t>
                      </a:r>
                    </a:p>
                  </a:txBody>
                  <a:tcPr/>
                </a:tc>
                <a:tc>
                  <a:txBody>
                    <a:bodyPr/>
                    <a:lstStyle/>
                    <a:p>
                      <a:r>
                        <a:rPr lang="nl-BE" dirty="0"/>
                        <a:t>76,8 g</a:t>
                      </a:r>
                    </a:p>
                  </a:txBody>
                  <a:tcPr/>
                </a:tc>
                <a:extLst>
                  <a:ext uri="{0D108BD9-81ED-4DB2-BD59-A6C34878D82A}">
                    <a16:rowId xmlns:a16="http://schemas.microsoft.com/office/drawing/2014/main" val="2855901519"/>
                  </a:ext>
                </a:extLst>
              </a:tr>
              <a:tr h="370840">
                <a:tc>
                  <a:txBody>
                    <a:bodyPr/>
                    <a:lstStyle/>
                    <a:p>
                      <a:r>
                        <a:rPr lang="nl-BE" dirty="0"/>
                        <a:t>Vetten</a:t>
                      </a:r>
                    </a:p>
                  </a:txBody>
                  <a:tcPr/>
                </a:tc>
                <a:tc>
                  <a:txBody>
                    <a:bodyPr/>
                    <a:lstStyle/>
                    <a:p>
                      <a:r>
                        <a:rPr lang="nl-BE" dirty="0"/>
                        <a:t>0,2 g</a:t>
                      </a:r>
                    </a:p>
                  </a:txBody>
                  <a:tcPr/>
                </a:tc>
                <a:extLst>
                  <a:ext uri="{0D108BD9-81ED-4DB2-BD59-A6C34878D82A}">
                    <a16:rowId xmlns:a16="http://schemas.microsoft.com/office/drawing/2014/main" val="2167241935"/>
                  </a:ext>
                </a:extLst>
              </a:tr>
            </a:tbl>
          </a:graphicData>
        </a:graphic>
      </p:graphicFrame>
      <p:sp>
        <p:nvSpPr>
          <p:cNvPr id="5" name="Tijdelijke aanduiding voor tekst 4">
            <a:extLst>
              <a:ext uri="{FF2B5EF4-FFF2-40B4-BE49-F238E27FC236}">
                <a16:creationId xmlns:a16="http://schemas.microsoft.com/office/drawing/2014/main" id="{C2F1E73C-FA1C-42AC-AE8F-6DCC66980744}"/>
              </a:ext>
            </a:extLst>
          </p:cNvPr>
          <p:cNvSpPr>
            <a:spLocks noGrp="1"/>
          </p:cNvSpPr>
          <p:nvPr>
            <p:ph type="body" sz="quarter" idx="15"/>
          </p:nvPr>
        </p:nvSpPr>
        <p:spPr/>
        <p:txBody>
          <a:bodyPr>
            <a:noAutofit/>
          </a:bodyPr>
          <a:lstStyle/>
          <a:p>
            <a:pPr marL="0" indent="0">
              <a:lnSpc>
                <a:spcPct val="100000"/>
              </a:lnSpc>
              <a:buNone/>
            </a:pPr>
            <a:r>
              <a:rPr lang="nl-BE" dirty="0"/>
              <a:t>Een banaan is een langwerpige, licht gebogen vrucht, die afkomstig is van de bananenplant. In Suriname spreekt men van bacove als het om de vrucht gaat die rechtstreeks uit de schil gegeten kan worden en van banaan als het om groene bakbananen gaat. In Indische gerechten wordt de banaan meestal pisang genoemd, het Maleise woord voor de vrucht. Ook in het Afrikaans kent men dat woord, maar dan gespeld als </a:t>
            </a:r>
            <a:r>
              <a:rPr lang="nl-BE" dirty="0" err="1"/>
              <a:t>piesang</a:t>
            </a:r>
            <a:r>
              <a:rPr lang="nl-BE" dirty="0"/>
              <a:t>.</a:t>
            </a:r>
          </a:p>
          <a:p>
            <a:pPr marL="0" indent="0">
              <a:lnSpc>
                <a:spcPct val="100000"/>
              </a:lnSpc>
              <a:buNone/>
            </a:pPr>
            <a:endParaRPr lang="nl-BE" dirty="0">
              <a:latin typeface="Source Sans Pro" panose="020B0503030403020204" pitchFamily="34" charset="0"/>
              <a:ea typeface="Source Sans Pro" panose="020B0503030403020204" pitchFamily="34" charset="0"/>
            </a:endParaRPr>
          </a:p>
        </p:txBody>
      </p:sp>
      <p:pic>
        <p:nvPicPr>
          <p:cNvPr id="4" name="Afbeelding 3" descr="Afbeelding met zwart, donker&#10;&#10;Automatisch gegenereerde beschrijving">
            <a:extLst>
              <a:ext uri="{FF2B5EF4-FFF2-40B4-BE49-F238E27FC236}">
                <a16:creationId xmlns:a16="http://schemas.microsoft.com/office/drawing/2014/main" id="{13FA8CE1-7D25-45B5-A8AF-9F5913C8D2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9436" y="692696"/>
            <a:ext cx="3600000" cy="4430769"/>
          </a:xfrm>
          <a:prstGeom prst="rect">
            <a:avLst/>
          </a:prstGeom>
        </p:spPr>
      </p:pic>
    </p:spTree>
    <p:extLst>
      <p:ext uri="{BB962C8B-B14F-4D97-AF65-F5344CB8AC3E}">
        <p14:creationId xmlns:p14="http://schemas.microsoft.com/office/powerpoint/2010/main" val="14913260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E3BB12-07E1-4CDC-B65B-50F10866438E}"/>
              </a:ext>
            </a:extLst>
          </p:cNvPr>
          <p:cNvSpPr>
            <a:spLocks noGrp="1"/>
          </p:cNvSpPr>
          <p:nvPr>
            <p:ph type="title"/>
          </p:nvPr>
        </p:nvSpPr>
        <p:spPr/>
        <p:txBody>
          <a:bodyPr/>
          <a:lstStyle/>
          <a:p>
            <a:r>
              <a:rPr lang="nl-BE" dirty="0"/>
              <a:t>Druiven</a:t>
            </a:r>
          </a:p>
        </p:txBody>
      </p:sp>
      <p:graphicFrame>
        <p:nvGraphicFramePr>
          <p:cNvPr id="8" name="Tabel 8">
            <a:extLst>
              <a:ext uri="{FF2B5EF4-FFF2-40B4-BE49-F238E27FC236}">
                <a16:creationId xmlns:a16="http://schemas.microsoft.com/office/drawing/2014/main" id="{E1BDEDD6-4C10-4154-9BF3-079E23AA47D5}"/>
              </a:ext>
            </a:extLst>
          </p:cNvPr>
          <p:cNvGraphicFramePr>
            <a:graphicFrameLocks noGrp="1"/>
          </p:cNvGraphicFramePr>
          <p:nvPr>
            <p:ph type="tbl" sz="quarter" idx="14"/>
            <p:extLst>
              <p:ext uri="{D42A27DB-BD31-4B8C-83A1-F6EECF244321}">
                <p14:modId xmlns:p14="http://schemas.microsoft.com/office/powerpoint/2010/main" val="1308945413"/>
              </p:ext>
            </p:extLst>
          </p:nvPr>
        </p:nvGraphicFramePr>
        <p:xfrm>
          <a:off x="5375275" y="3854450"/>
          <a:ext cx="5365750" cy="2225040"/>
        </p:xfrm>
        <a:graphic>
          <a:graphicData uri="http://schemas.openxmlformats.org/drawingml/2006/table">
            <a:tbl>
              <a:tblPr firstRow="1" bandRow="1">
                <a:tableStyleId>{5C22544A-7EE6-4342-B048-85BDC9FD1C3A}</a:tableStyleId>
              </a:tblPr>
              <a:tblGrid>
                <a:gridCol w="2682875">
                  <a:extLst>
                    <a:ext uri="{9D8B030D-6E8A-4147-A177-3AD203B41FA5}">
                      <a16:colId xmlns:a16="http://schemas.microsoft.com/office/drawing/2014/main" val="1307423009"/>
                    </a:ext>
                  </a:extLst>
                </a:gridCol>
                <a:gridCol w="2682875">
                  <a:extLst>
                    <a:ext uri="{9D8B030D-6E8A-4147-A177-3AD203B41FA5}">
                      <a16:colId xmlns:a16="http://schemas.microsoft.com/office/drawing/2014/main" val="988997602"/>
                    </a:ext>
                  </a:extLst>
                </a:gridCol>
              </a:tblGrid>
              <a:tr h="370840">
                <a:tc>
                  <a:txBody>
                    <a:bodyPr/>
                    <a:lstStyle/>
                    <a:p>
                      <a:r>
                        <a:rPr lang="nl-BE" dirty="0"/>
                        <a:t>Voedingswaarde (100 g)</a:t>
                      </a:r>
                    </a:p>
                  </a:txBody>
                  <a:tcPr>
                    <a:solidFill>
                      <a:srgbClr val="C00000"/>
                    </a:solidFill>
                  </a:tcPr>
                </a:tc>
                <a:tc>
                  <a:txBody>
                    <a:bodyPr/>
                    <a:lstStyle/>
                    <a:p>
                      <a:endParaRPr lang="nl-BE" dirty="0"/>
                    </a:p>
                  </a:txBody>
                  <a:tcPr>
                    <a:solidFill>
                      <a:srgbClr val="C00000"/>
                    </a:solidFill>
                  </a:tcPr>
                </a:tc>
                <a:extLst>
                  <a:ext uri="{0D108BD9-81ED-4DB2-BD59-A6C34878D82A}">
                    <a16:rowId xmlns:a16="http://schemas.microsoft.com/office/drawing/2014/main" val="3370141393"/>
                  </a:ext>
                </a:extLst>
              </a:tr>
              <a:tr h="370840">
                <a:tc>
                  <a:txBody>
                    <a:bodyPr/>
                    <a:lstStyle/>
                    <a:p>
                      <a:r>
                        <a:rPr lang="nl-BE" dirty="0"/>
                        <a:t>Energie</a:t>
                      </a:r>
                    </a:p>
                  </a:txBody>
                  <a:tcPr/>
                </a:tc>
                <a:tc>
                  <a:txBody>
                    <a:bodyPr/>
                    <a:lstStyle/>
                    <a:p>
                      <a:r>
                        <a:rPr lang="nl-BE" dirty="0"/>
                        <a:t>316-320 kJ</a:t>
                      </a:r>
                    </a:p>
                  </a:txBody>
                  <a:tcPr/>
                </a:tc>
                <a:extLst>
                  <a:ext uri="{0D108BD9-81ED-4DB2-BD59-A6C34878D82A}">
                    <a16:rowId xmlns:a16="http://schemas.microsoft.com/office/drawing/2014/main" val="516954711"/>
                  </a:ext>
                </a:extLst>
              </a:tr>
              <a:tr h="370840">
                <a:tc>
                  <a:txBody>
                    <a:bodyPr/>
                    <a:lstStyle/>
                    <a:p>
                      <a:r>
                        <a:rPr lang="nl-BE" dirty="0"/>
                        <a:t>Eiwitten</a:t>
                      </a:r>
                    </a:p>
                  </a:txBody>
                  <a:tcPr/>
                </a:tc>
                <a:tc>
                  <a:txBody>
                    <a:bodyPr/>
                    <a:lstStyle/>
                    <a:p>
                      <a:r>
                        <a:rPr lang="nl-BE" dirty="0"/>
                        <a:t>0,5 g</a:t>
                      </a:r>
                    </a:p>
                  </a:txBody>
                  <a:tcPr/>
                </a:tc>
                <a:extLst>
                  <a:ext uri="{0D108BD9-81ED-4DB2-BD59-A6C34878D82A}">
                    <a16:rowId xmlns:a16="http://schemas.microsoft.com/office/drawing/2014/main" val="3317173827"/>
                  </a:ext>
                </a:extLst>
              </a:tr>
              <a:tr h="370840">
                <a:tc>
                  <a:txBody>
                    <a:bodyPr/>
                    <a:lstStyle/>
                    <a:p>
                      <a:r>
                        <a:rPr lang="nl-BE" dirty="0"/>
                        <a:t>Koolhydraten</a:t>
                      </a:r>
                    </a:p>
                  </a:txBody>
                  <a:tcPr/>
                </a:tc>
                <a:tc>
                  <a:txBody>
                    <a:bodyPr/>
                    <a:lstStyle/>
                    <a:p>
                      <a:r>
                        <a:rPr lang="nl-BE" dirty="0"/>
                        <a:t>16,9 g</a:t>
                      </a:r>
                    </a:p>
                  </a:txBody>
                  <a:tcPr/>
                </a:tc>
                <a:extLst>
                  <a:ext uri="{0D108BD9-81ED-4DB2-BD59-A6C34878D82A}">
                    <a16:rowId xmlns:a16="http://schemas.microsoft.com/office/drawing/2014/main" val="209102441"/>
                  </a:ext>
                </a:extLst>
              </a:tr>
              <a:tr h="370840">
                <a:tc>
                  <a:txBody>
                    <a:bodyPr/>
                    <a:lstStyle/>
                    <a:p>
                      <a:r>
                        <a:rPr lang="nl-BE" dirty="0"/>
                        <a:t>Water</a:t>
                      </a:r>
                    </a:p>
                  </a:txBody>
                  <a:tcPr/>
                </a:tc>
                <a:tc>
                  <a:txBody>
                    <a:bodyPr/>
                    <a:lstStyle/>
                    <a:p>
                      <a:r>
                        <a:rPr lang="nl-BE" dirty="0"/>
                        <a:t>80,4 g</a:t>
                      </a:r>
                    </a:p>
                  </a:txBody>
                  <a:tcPr/>
                </a:tc>
                <a:extLst>
                  <a:ext uri="{0D108BD9-81ED-4DB2-BD59-A6C34878D82A}">
                    <a16:rowId xmlns:a16="http://schemas.microsoft.com/office/drawing/2014/main" val="2855901519"/>
                  </a:ext>
                </a:extLst>
              </a:tr>
              <a:tr h="370840">
                <a:tc>
                  <a:txBody>
                    <a:bodyPr/>
                    <a:lstStyle/>
                    <a:p>
                      <a:r>
                        <a:rPr lang="nl-BE" dirty="0"/>
                        <a:t>Vetten</a:t>
                      </a:r>
                    </a:p>
                  </a:txBody>
                  <a:tcPr/>
                </a:tc>
                <a:tc>
                  <a:txBody>
                    <a:bodyPr/>
                    <a:lstStyle/>
                    <a:p>
                      <a:r>
                        <a:rPr lang="nl-BE" dirty="0"/>
                        <a:t>0,4 g</a:t>
                      </a:r>
                    </a:p>
                  </a:txBody>
                  <a:tcPr/>
                </a:tc>
                <a:extLst>
                  <a:ext uri="{0D108BD9-81ED-4DB2-BD59-A6C34878D82A}">
                    <a16:rowId xmlns:a16="http://schemas.microsoft.com/office/drawing/2014/main" val="2167241935"/>
                  </a:ext>
                </a:extLst>
              </a:tr>
            </a:tbl>
          </a:graphicData>
        </a:graphic>
      </p:graphicFrame>
      <p:sp>
        <p:nvSpPr>
          <p:cNvPr id="5" name="Tijdelijke aanduiding voor tekst 4">
            <a:extLst>
              <a:ext uri="{FF2B5EF4-FFF2-40B4-BE49-F238E27FC236}">
                <a16:creationId xmlns:a16="http://schemas.microsoft.com/office/drawing/2014/main" id="{C2F1E73C-FA1C-42AC-AE8F-6DCC66980744}"/>
              </a:ext>
            </a:extLst>
          </p:cNvPr>
          <p:cNvSpPr>
            <a:spLocks noGrp="1"/>
          </p:cNvSpPr>
          <p:nvPr>
            <p:ph type="body" sz="quarter" idx="15"/>
          </p:nvPr>
        </p:nvSpPr>
        <p:spPr/>
        <p:txBody>
          <a:bodyPr>
            <a:normAutofit/>
          </a:bodyPr>
          <a:lstStyle/>
          <a:p>
            <a:pPr marL="0" indent="0">
              <a:lnSpc>
                <a:spcPct val="100000"/>
              </a:lnSpc>
              <a:buNone/>
            </a:pPr>
            <a:r>
              <a:rPr lang="nl-BE" dirty="0">
                <a:latin typeface="Source Sans Pro" panose="020B0503030403020204" pitchFamily="34" charset="0"/>
                <a:ea typeface="Source Sans Pro" panose="020B0503030403020204" pitchFamily="34" charset="0"/>
              </a:rPr>
              <a:t>De druif is de </a:t>
            </a:r>
            <a:r>
              <a:rPr lang="nl-BE" dirty="0" err="1">
                <a:latin typeface="Source Sans Pro" panose="020B0503030403020204" pitchFamily="34" charset="0"/>
                <a:ea typeface="Source Sans Pro" panose="020B0503030403020204" pitchFamily="34" charset="0"/>
              </a:rPr>
              <a:t>besvrucht</a:t>
            </a:r>
            <a:r>
              <a:rPr lang="nl-BE" dirty="0">
                <a:latin typeface="Source Sans Pro" panose="020B0503030403020204" pitchFamily="34" charset="0"/>
                <a:ea typeface="Source Sans Pro" panose="020B0503030403020204" pitchFamily="34" charset="0"/>
              </a:rPr>
              <a:t> van de wijnstok (</a:t>
            </a:r>
            <a:r>
              <a:rPr lang="nl-BE" dirty="0" err="1">
                <a:latin typeface="Source Sans Pro" panose="020B0503030403020204" pitchFamily="34" charset="0"/>
                <a:ea typeface="Source Sans Pro" panose="020B0503030403020204" pitchFamily="34" charset="0"/>
              </a:rPr>
              <a:t>Vitis</a:t>
            </a:r>
            <a:r>
              <a:rPr lang="nl-BE" dirty="0">
                <a:latin typeface="Source Sans Pro" panose="020B0503030403020204" pitchFamily="34" charset="0"/>
                <a:ea typeface="Source Sans Pro" panose="020B0503030403020204" pitchFamily="34" charset="0"/>
              </a:rPr>
              <a:t> </a:t>
            </a:r>
            <a:r>
              <a:rPr lang="nl-BE" dirty="0" err="1">
                <a:latin typeface="Source Sans Pro" panose="020B0503030403020204" pitchFamily="34" charset="0"/>
                <a:ea typeface="Source Sans Pro" panose="020B0503030403020204" pitchFamily="34" charset="0"/>
              </a:rPr>
              <a:t>vinifera</a:t>
            </a:r>
            <a:r>
              <a:rPr lang="nl-BE" dirty="0">
                <a:latin typeface="Source Sans Pro" panose="020B0503030403020204" pitchFamily="34" charset="0"/>
                <a:ea typeface="Source Sans Pro" panose="020B0503030403020204" pitchFamily="34" charset="0"/>
              </a:rPr>
              <a:t>) die behoort tot de wijnstokfamilie (</a:t>
            </a:r>
            <a:r>
              <a:rPr lang="nl-BE" dirty="0" err="1">
                <a:latin typeface="Source Sans Pro" panose="020B0503030403020204" pitchFamily="34" charset="0"/>
                <a:ea typeface="Source Sans Pro" panose="020B0503030403020204" pitchFamily="34" charset="0"/>
              </a:rPr>
              <a:t>Vitaceae</a:t>
            </a:r>
            <a:r>
              <a:rPr lang="nl-BE" dirty="0">
                <a:latin typeface="Source Sans Pro" panose="020B0503030403020204" pitchFamily="34" charset="0"/>
                <a:ea typeface="Source Sans Pro" panose="020B0503030403020204" pitchFamily="34" charset="0"/>
              </a:rPr>
              <a:t>). De plant is een houtige klimplant. Naast de wilde wijnstok zijn er veel cultivars, die worden verbouwd als druivenstok, ook wel wijnstok of wijnrank genaamd. Van deze in cultuur gebrachte variëteiten worden druiven voor meerdere doeleinden verbouwd.</a:t>
            </a:r>
          </a:p>
        </p:txBody>
      </p:sp>
      <p:pic>
        <p:nvPicPr>
          <p:cNvPr id="4" name="Afbeelding 3" descr="Afbeelding met bloem, plant, glas, geel&#10;&#10;Automatisch gegenereerde beschrijving">
            <a:extLst>
              <a:ext uri="{FF2B5EF4-FFF2-40B4-BE49-F238E27FC236}">
                <a16:creationId xmlns:a16="http://schemas.microsoft.com/office/drawing/2014/main" id="{E9E42775-2EDC-4009-8BAE-29D48A5E12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336" y="-279412"/>
            <a:ext cx="4761148" cy="4761148"/>
          </a:xfrm>
          <a:prstGeom prst="rect">
            <a:avLst/>
          </a:prstGeom>
        </p:spPr>
      </p:pic>
    </p:spTree>
    <p:extLst>
      <p:ext uri="{BB962C8B-B14F-4D97-AF65-F5344CB8AC3E}">
        <p14:creationId xmlns:p14="http://schemas.microsoft.com/office/powerpoint/2010/main" val="26549094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E3BB12-07E1-4CDC-B65B-50F10866438E}"/>
              </a:ext>
            </a:extLst>
          </p:cNvPr>
          <p:cNvSpPr>
            <a:spLocks noGrp="1"/>
          </p:cNvSpPr>
          <p:nvPr>
            <p:ph type="title"/>
          </p:nvPr>
        </p:nvSpPr>
        <p:spPr/>
        <p:txBody>
          <a:bodyPr/>
          <a:lstStyle/>
          <a:p>
            <a:r>
              <a:rPr lang="nl-BE" dirty="0"/>
              <a:t>Perzik</a:t>
            </a:r>
          </a:p>
        </p:txBody>
      </p:sp>
      <p:graphicFrame>
        <p:nvGraphicFramePr>
          <p:cNvPr id="8" name="Tabel 8">
            <a:extLst>
              <a:ext uri="{FF2B5EF4-FFF2-40B4-BE49-F238E27FC236}">
                <a16:creationId xmlns:a16="http://schemas.microsoft.com/office/drawing/2014/main" id="{E1BDEDD6-4C10-4154-9BF3-079E23AA47D5}"/>
              </a:ext>
            </a:extLst>
          </p:cNvPr>
          <p:cNvGraphicFramePr>
            <a:graphicFrameLocks noGrp="1"/>
          </p:cNvGraphicFramePr>
          <p:nvPr>
            <p:ph type="tbl" sz="quarter" idx="14"/>
            <p:extLst>
              <p:ext uri="{D42A27DB-BD31-4B8C-83A1-F6EECF244321}">
                <p14:modId xmlns:p14="http://schemas.microsoft.com/office/powerpoint/2010/main" val="305355873"/>
              </p:ext>
            </p:extLst>
          </p:nvPr>
        </p:nvGraphicFramePr>
        <p:xfrm>
          <a:off x="5375275" y="3854450"/>
          <a:ext cx="5365750" cy="2225040"/>
        </p:xfrm>
        <a:graphic>
          <a:graphicData uri="http://schemas.openxmlformats.org/drawingml/2006/table">
            <a:tbl>
              <a:tblPr firstRow="1" bandRow="1">
                <a:tableStyleId>{5C22544A-7EE6-4342-B048-85BDC9FD1C3A}</a:tableStyleId>
              </a:tblPr>
              <a:tblGrid>
                <a:gridCol w="2682875">
                  <a:extLst>
                    <a:ext uri="{9D8B030D-6E8A-4147-A177-3AD203B41FA5}">
                      <a16:colId xmlns:a16="http://schemas.microsoft.com/office/drawing/2014/main" val="1307423009"/>
                    </a:ext>
                  </a:extLst>
                </a:gridCol>
                <a:gridCol w="2682875">
                  <a:extLst>
                    <a:ext uri="{9D8B030D-6E8A-4147-A177-3AD203B41FA5}">
                      <a16:colId xmlns:a16="http://schemas.microsoft.com/office/drawing/2014/main" val="988997602"/>
                    </a:ext>
                  </a:extLst>
                </a:gridCol>
              </a:tblGrid>
              <a:tr h="370840">
                <a:tc>
                  <a:txBody>
                    <a:bodyPr/>
                    <a:lstStyle/>
                    <a:p>
                      <a:r>
                        <a:rPr lang="nl-BE" dirty="0"/>
                        <a:t>Voedingswaarde (100 g)</a:t>
                      </a:r>
                    </a:p>
                  </a:txBody>
                  <a:tcPr>
                    <a:solidFill>
                      <a:srgbClr val="C00000"/>
                    </a:solidFill>
                  </a:tcPr>
                </a:tc>
                <a:tc>
                  <a:txBody>
                    <a:bodyPr/>
                    <a:lstStyle/>
                    <a:p>
                      <a:endParaRPr lang="nl-BE" dirty="0"/>
                    </a:p>
                  </a:txBody>
                  <a:tcPr>
                    <a:solidFill>
                      <a:srgbClr val="C00000"/>
                    </a:solidFill>
                  </a:tcPr>
                </a:tc>
                <a:extLst>
                  <a:ext uri="{0D108BD9-81ED-4DB2-BD59-A6C34878D82A}">
                    <a16:rowId xmlns:a16="http://schemas.microsoft.com/office/drawing/2014/main" val="3370141393"/>
                  </a:ext>
                </a:extLst>
              </a:tr>
              <a:tr h="370840">
                <a:tc>
                  <a:txBody>
                    <a:bodyPr/>
                    <a:lstStyle/>
                    <a:p>
                      <a:r>
                        <a:rPr lang="nl-BE" dirty="0"/>
                        <a:t>Energie</a:t>
                      </a:r>
                    </a:p>
                  </a:txBody>
                  <a:tcPr/>
                </a:tc>
                <a:tc>
                  <a:txBody>
                    <a:bodyPr/>
                    <a:lstStyle/>
                    <a:p>
                      <a:r>
                        <a:rPr lang="nl-BE" dirty="0"/>
                        <a:t>162 kJ</a:t>
                      </a:r>
                    </a:p>
                  </a:txBody>
                  <a:tcPr/>
                </a:tc>
                <a:extLst>
                  <a:ext uri="{0D108BD9-81ED-4DB2-BD59-A6C34878D82A}">
                    <a16:rowId xmlns:a16="http://schemas.microsoft.com/office/drawing/2014/main" val="516954711"/>
                  </a:ext>
                </a:extLst>
              </a:tr>
              <a:tr h="370840">
                <a:tc>
                  <a:txBody>
                    <a:bodyPr/>
                    <a:lstStyle/>
                    <a:p>
                      <a:r>
                        <a:rPr lang="nl-BE" dirty="0"/>
                        <a:t>Eiwitten</a:t>
                      </a:r>
                    </a:p>
                  </a:txBody>
                  <a:tcPr/>
                </a:tc>
                <a:tc>
                  <a:txBody>
                    <a:bodyPr/>
                    <a:lstStyle/>
                    <a:p>
                      <a:r>
                        <a:rPr lang="nl-BE" dirty="0"/>
                        <a:t>0,80 g</a:t>
                      </a:r>
                    </a:p>
                  </a:txBody>
                  <a:tcPr/>
                </a:tc>
                <a:extLst>
                  <a:ext uri="{0D108BD9-81ED-4DB2-BD59-A6C34878D82A}">
                    <a16:rowId xmlns:a16="http://schemas.microsoft.com/office/drawing/2014/main" val="3317173827"/>
                  </a:ext>
                </a:extLst>
              </a:tr>
              <a:tr h="370840">
                <a:tc>
                  <a:txBody>
                    <a:bodyPr/>
                    <a:lstStyle/>
                    <a:p>
                      <a:r>
                        <a:rPr lang="nl-BE" dirty="0"/>
                        <a:t>Koolhydraten</a:t>
                      </a:r>
                    </a:p>
                  </a:txBody>
                  <a:tcPr/>
                </a:tc>
                <a:tc>
                  <a:txBody>
                    <a:bodyPr/>
                    <a:lstStyle/>
                    <a:p>
                      <a:r>
                        <a:rPr lang="nl-BE" dirty="0"/>
                        <a:t>8,7 g</a:t>
                      </a:r>
                    </a:p>
                  </a:txBody>
                  <a:tcPr/>
                </a:tc>
                <a:extLst>
                  <a:ext uri="{0D108BD9-81ED-4DB2-BD59-A6C34878D82A}">
                    <a16:rowId xmlns:a16="http://schemas.microsoft.com/office/drawing/2014/main" val="209102441"/>
                  </a:ext>
                </a:extLst>
              </a:tr>
              <a:tr h="370840">
                <a:tc>
                  <a:txBody>
                    <a:bodyPr/>
                    <a:lstStyle/>
                    <a:p>
                      <a:r>
                        <a:rPr lang="nl-BE" dirty="0"/>
                        <a:t>Water</a:t>
                      </a:r>
                    </a:p>
                  </a:txBody>
                  <a:tcPr/>
                </a:tc>
                <a:tc>
                  <a:txBody>
                    <a:bodyPr/>
                    <a:lstStyle/>
                    <a:p>
                      <a:r>
                        <a:rPr lang="nl-BE" dirty="0"/>
                        <a:t>87,5 g</a:t>
                      </a:r>
                    </a:p>
                  </a:txBody>
                  <a:tcPr/>
                </a:tc>
                <a:extLst>
                  <a:ext uri="{0D108BD9-81ED-4DB2-BD59-A6C34878D82A}">
                    <a16:rowId xmlns:a16="http://schemas.microsoft.com/office/drawing/2014/main" val="2855901519"/>
                  </a:ext>
                </a:extLst>
              </a:tr>
              <a:tr h="370840">
                <a:tc>
                  <a:txBody>
                    <a:bodyPr/>
                    <a:lstStyle/>
                    <a:p>
                      <a:r>
                        <a:rPr lang="nl-BE" dirty="0"/>
                        <a:t>Vetten</a:t>
                      </a:r>
                    </a:p>
                  </a:txBody>
                  <a:tcPr/>
                </a:tc>
                <a:tc>
                  <a:txBody>
                    <a:bodyPr/>
                    <a:lstStyle/>
                    <a:p>
                      <a:r>
                        <a:rPr lang="nl-BE" dirty="0"/>
                        <a:t>0,1 g</a:t>
                      </a:r>
                    </a:p>
                  </a:txBody>
                  <a:tcPr/>
                </a:tc>
                <a:extLst>
                  <a:ext uri="{0D108BD9-81ED-4DB2-BD59-A6C34878D82A}">
                    <a16:rowId xmlns:a16="http://schemas.microsoft.com/office/drawing/2014/main" val="2167241935"/>
                  </a:ext>
                </a:extLst>
              </a:tr>
            </a:tbl>
          </a:graphicData>
        </a:graphic>
      </p:graphicFrame>
      <p:sp>
        <p:nvSpPr>
          <p:cNvPr id="5" name="Tijdelijke aanduiding voor tekst 4">
            <a:extLst>
              <a:ext uri="{FF2B5EF4-FFF2-40B4-BE49-F238E27FC236}">
                <a16:creationId xmlns:a16="http://schemas.microsoft.com/office/drawing/2014/main" id="{C2F1E73C-FA1C-42AC-AE8F-6DCC66980744}"/>
              </a:ext>
            </a:extLst>
          </p:cNvPr>
          <p:cNvSpPr>
            <a:spLocks noGrp="1"/>
          </p:cNvSpPr>
          <p:nvPr>
            <p:ph type="body" sz="quarter" idx="15"/>
          </p:nvPr>
        </p:nvSpPr>
        <p:spPr/>
        <p:txBody>
          <a:bodyPr>
            <a:normAutofit/>
          </a:bodyPr>
          <a:lstStyle/>
          <a:p>
            <a:pPr marL="0" indent="0">
              <a:lnSpc>
                <a:spcPct val="100000"/>
              </a:lnSpc>
              <a:buNone/>
            </a:pPr>
            <a:r>
              <a:rPr lang="nl-BE" dirty="0"/>
              <a:t>De perzik (Prunus </a:t>
            </a:r>
            <a:r>
              <a:rPr lang="nl-BE" dirty="0" err="1"/>
              <a:t>persica</a:t>
            </a:r>
            <a:r>
              <a:rPr lang="nl-BE" dirty="0"/>
              <a:t>) is een boomsoort en een vrucht. De vrucht bevat een harde houtachtige pit, net als de abrikoos, de pruim en de kers. Technisch zijn dit alle steenvruchten. De perzik is </a:t>
            </a:r>
            <a:r>
              <a:rPr lang="nl-BE" dirty="0" err="1"/>
              <a:t>zelffertiel</a:t>
            </a:r>
            <a:r>
              <a:rPr lang="nl-BE" dirty="0"/>
              <a:t>, en kan dus zichzelf bevruchten.</a:t>
            </a:r>
          </a:p>
          <a:p>
            <a:pPr marL="0" indent="0">
              <a:lnSpc>
                <a:spcPct val="100000"/>
              </a:lnSpc>
              <a:buNone/>
            </a:pPr>
            <a:r>
              <a:rPr lang="nl-BE" dirty="0"/>
              <a:t>De perzik wordt voornamelijk gekweekt in Iran en de omgeving van de Middellandse Zee. Het Latijnse woord </a:t>
            </a:r>
            <a:r>
              <a:rPr lang="nl-BE" dirty="0" err="1"/>
              <a:t>persicus</a:t>
            </a:r>
            <a:r>
              <a:rPr lang="nl-BE" dirty="0"/>
              <a:t> (-a, -</a:t>
            </a:r>
            <a:r>
              <a:rPr lang="nl-BE" dirty="0" err="1"/>
              <a:t>um</a:t>
            </a:r>
            <a:r>
              <a:rPr lang="nl-BE" dirty="0"/>
              <a:t>) betekent Perzisch. Perziken komen oorspronkelijk uit het Chinees Keizerrijk, maar zijn via Perzië in Europa terechtgekomen.</a:t>
            </a:r>
            <a:endParaRPr lang="nl-BE" dirty="0">
              <a:latin typeface="Source Sans Pro" panose="020B0503030403020204" pitchFamily="34" charset="0"/>
              <a:ea typeface="Source Sans Pro" panose="020B0503030403020204" pitchFamily="34" charset="0"/>
            </a:endParaRPr>
          </a:p>
        </p:txBody>
      </p:sp>
      <p:pic>
        <p:nvPicPr>
          <p:cNvPr id="4" name="Afbeelding 3" descr="Afbeelding met fruit, oranje, donker&#10;&#10;Automatisch gegenereerde beschrijving">
            <a:extLst>
              <a:ext uri="{FF2B5EF4-FFF2-40B4-BE49-F238E27FC236}">
                <a16:creationId xmlns:a16="http://schemas.microsoft.com/office/drawing/2014/main" id="{76CE48DC-CB1F-4CB9-A6AB-BB6B1DBC041B}"/>
              </a:ext>
            </a:extLst>
          </p:cNvPr>
          <p:cNvPicPr>
            <a:picLocks noChangeAspect="1"/>
          </p:cNvPicPr>
          <p:nvPr/>
        </p:nvPicPr>
        <p:blipFill rotWithShape="1">
          <a:blip r:embed="rId2">
            <a:extLst>
              <a:ext uri="{28A0092B-C50C-407E-A947-70E740481C1C}">
                <a14:useLocalDpi xmlns:a14="http://schemas.microsoft.com/office/drawing/2010/main" val="0"/>
              </a:ext>
            </a:extLst>
          </a:blip>
          <a:srcRect l="13828" t="30643" r="21516" b="6358"/>
          <a:stretch/>
        </p:blipFill>
        <p:spPr>
          <a:xfrm>
            <a:off x="443372" y="537003"/>
            <a:ext cx="4415604" cy="3396648"/>
          </a:xfrm>
          <a:prstGeom prst="rect">
            <a:avLst/>
          </a:prstGeom>
        </p:spPr>
      </p:pic>
    </p:spTree>
    <p:extLst>
      <p:ext uri="{BB962C8B-B14F-4D97-AF65-F5344CB8AC3E}">
        <p14:creationId xmlns:p14="http://schemas.microsoft.com/office/powerpoint/2010/main" val="41869042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E3BB12-07E1-4CDC-B65B-50F10866438E}"/>
              </a:ext>
            </a:extLst>
          </p:cNvPr>
          <p:cNvSpPr>
            <a:spLocks noGrp="1"/>
          </p:cNvSpPr>
          <p:nvPr>
            <p:ph type="title"/>
          </p:nvPr>
        </p:nvSpPr>
        <p:spPr/>
        <p:txBody>
          <a:bodyPr/>
          <a:lstStyle/>
          <a:p>
            <a:r>
              <a:rPr lang="nl-BE" dirty="0"/>
              <a:t>Aardbei</a:t>
            </a:r>
          </a:p>
        </p:txBody>
      </p:sp>
      <p:graphicFrame>
        <p:nvGraphicFramePr>
          <p:cNvPr id="8" name="Tabel 8">
            <a:extLst>
              <a:ext uri="{FF2B5EF4-FFF2-40B4-BE49-F238E27FC236}">
                <a16:creationId xmlns:a16="http://schemas.microsoft.com/office/drawing/2014/main" id="{E1BDEDD6-4C10-4154-9BF3-079E23AA47D5}"/>
              </a:ext>
            </a:extLst>
          </p:cNvPr>
          <p:cNvGraphicFramePr>
            <a:graphicFrameLocks noGrp="1"/>
          </p:cNvGraphicFramePr>
          <p:nvPr>
            <p:ph type="tbl" sz="quarter" idx="14"/>
            <p:extLst>
              <p:ext uri="{D42A27DB-BD31-4B8C-83A1-F6EECF244321}">
                <p14:modId xmlns:p14="http://schemas.microsoft.com/office/powerpoint/2010/main" val="2524156474"/>
              </p:ext>
            </p:extLst>
          </p:nvPr>
        </p:nvGraphicFramePr>
        <p:xfrm>
          <a:off x="5375275" y="3854450"/>
          <a:ext cx="5365750" cy="2225040"/>
        </p:xfrm>
        <a:graphic>
          <a:graphicData uri="http://schemas.openxmlformats.org/drawingml/2006/table">
            <a:tbl>
              <a:tblPr firstRow="1" bandRow="1">
                <a:tableStyleId>{5C22544A-7EE6-4342-B048-85BDC9FD1C3A}</a:tableStyleId>
              </a:tblPr>
              <a:tblGrid>
                <a:gridCol w="2682875">
                  <a:extLst>
                    <a:ext uri="{9D8B030D-6E8A-4147-A177-3AD203B41FA5}">
                      <a16:colId xmlns:a16="http://schemas.microsoft.com/office/drawing/2014/main" val="1307423009"/>
                    </a:ext>
                  </a:extLst>
                </a:gridCol>
                <a:gridCol w="2682875">
                  <a:extLst>
                    <a:ext uri="{9D8B030D-6E8A-4147-A177-3AD203B41FA5}">
                      <a16:colId xmlns:a16="http://schemas.microsoft.com/office/drawing/2014/main" val="988997602"/>
                    </a:ext>
                  </a:extLst>
                </a:gridCol>
              </a:tblGrid>
              <a:tr h="370840">
                <a:tc>
                  <a:txBody>
                    <a:bodyPr/>
                    <a:lstStyle/>
                    <a:p>
                      <a:r>
                        <a:rPr lang="nl-BE" dirty="0"/>
                        <a:t>Voedingswaarde (100 g)</a:t>
                      </a:r>
                    </a:p>
                  </a:txBody>
                  <a:tcPr>
                    <a:solidFill>
                      <a:srgbClr val="C00000"/>
                    </a:solidFill>
                  </a:tcPr>
                </a:tc>
                <a:tc>
                  <a:txBody>
                    <a:bodyPr/>
                    <a:lstStyle/>
                    <a:p>
                      <a:endParaRPr lang="nl-BE" dirty="0"/>
                    </a:p>
                  </a:txBody>
                  <a:tcPr>
                    <a:solidFill>
                      <a:srgbClr val="C00000"/>
                    </a:solidFill>
                  </a:tcPr>
                </a:tc>
                <a:extLst>
                  <a:ext uri="{0D108BD9-81ED-4DB2-BD59-A6C34878D82A}">
                    <a16:rowId xmlns:a16="http://schemas.microsoft.com/office/drawing/2014/main" val="3370141393"/>
                  </a:ext>
                </a:extLst>
              </a:tr>
              <a:tr h="370840">
                <a:tc>
                  <a:txBody>
                    <a:bodyPr/>
                    <a:lstStyle/>
                    <a:p>
                      <a:r>
                        <a:rPr lang="nl-BE" dirty="0"/>
                        <a:t>Energie</a:t>
                      </a:r>
                    </a:p>
                  </a:txBody>
                  <a:tcPr/>
                </a:tc>
                <a:tc>
                  <a:txBody>
                    <a:bodyPr/>
                    <a:lstStyle/>
                    <a:p>
                      <a:r>
                        <a:rPr lang="nl-BE" dirty="0"/>
                        <a:t>154 kJ</a:t>
                      </a:r>
                    </a:p>
                  </a:txBody>
                  <a:tcPr/>
                </a:tc>
                <a:extLst>
                  <a:ext uri="{0D108BD9-81ED-4DB2-BD59-A6C34878D82A}">
                    <a16:rowId xmlns:a16="http://schemas.microsoft.com/office/drawing/2014/main" val="516954711"/>
                  </a:ext>
                </a:extLst>
              </a:tr>
              <a:tr h="370840">
                <a:tc>
                  <a:txBody>
                    <a:bodyPr/>
                    <a:lstStyle/>
                    <a:p>
                      <a:r>
                        <a:rPr lang="nl-BE" dirty="0"/>
                        <a:t>Eiwitten</a:t>
                      </a:r>
                    </a:p>
                  </a:txBody>
                  <a:tcPr/>
                </a:tc>
                <a:tc>
                  <a:txBody>
                    <a:bodyPr/>
                    <a:lstStyle/>
                    <a:p>
                      <a:r>
                        <a:rPr lang="nl-BE" dirty="0"/>
                        <a:t>0,80 g</a:t>
                      </a:r>
                    </a:p>
                  </a:txBody>
                  <a:tcPr/>
                </a:tc>
                <a:extLst>
                  <a:ext uri="{0D108BD9-81ED-4DB2-BD59-A6C34878D82A}">
                    <a16:rowId xmlns:a16="http://schemas.microsoft.com/office/drawing/2014/main" val="3317173827"/>
                  </a:ext>
                </a:extLst>
              </a:tr>
              <a:tr h="370840">
                <a:tc>
                  <a:txBody>
                    <a:bodyPr/>
                    <a:lstStyle/>
                    <a:p>
                      <a:r>
                        <a:rPr lang="nl-BE" dirty="0"/>
                        <a:t>Koolhydraten</a:t>
                      </a:r>
                    </a:p>
                  </a:txBody>
                  <a:tcPr/>
                </a:tc>
                <a:tc>
                  <a:txBody>
                    <a:bodyPr/>
                    <a:lstStyle/>
                    <a:p>
                      <a:r>
                        <a:rPr lang="nl-BE" dirty="0"/>
                        <a:t>6,5 g</a:t>
                      </a:r>
                    </a:p>
                  </a:txBody>
                  <a:tcPr/>
                </a:tc>
                <a:extLst>
                  <a:ext uri="{0D108BD9-81ED-4DB2-BD59-A6C34878D82A}">
                    <a16:rowId xmlns:a16="http://schemas.microsoft.com/office/drawing/2014/main" val="209102441"/>
                  </a:ext>
                </a:extLst>
              </a:tr>
              <a:tr h="370840">
                <a:tc>
                  <a:txBody>
                    <a:bodyPr/>
                    <a:lstStyle/>
                    <a:p>
                      <a:r>
                        <a:rPr lang="nl-BE" dirty="0"/>
                        <a:t>Water</a:t>
                      </a:r>
                    </a:p>
                  </a:txBody>
                  <a:tcPr/>
                </a:tc>
                <a:tc>
                  <a:txBody>
                    <a:bodyPr/>
                    <a:lstStyle/>
                    <a:p>
                      <a:r>
                        <a:rPr lang="nl-BE" dirty="0"/>
                        <a:t>89,3 g</a:t>
                      </a:r>
                    </a:p>
                  </a:txBody>
                  <a:tcPr/>
                </a:tc>
                <a:extLst>
                  <a:ext uri="{0D108BD9-81ED-4DB2-BD59-A6C34878D82A}">
                    <a16:rowId xmlns:a16="http://schemas.microsoft.com/office/drawing/2014/main" val="2855901519"/>
                  </a:ext>
                </a:extLst>
              </a:tr>
              <a:tr h="370840">
                <a:tc>
                  <a:txBody>
                    <a:bodyPr/>
                    <a:lstStyle/>
                    <a:p>
                      <a:r>
                        <a:rPr lang="nl-BE" dirty="0"/>
                        <a:t>Vetten</a:t>
                      </a:r>
                    </a:p>
                  </a:txBody>
                  <a:tcPr/>
                </a:tc>
                <a:tc>
                  <a:txBody>
                    <a:bodyPr/>
                    <a:lstStyle/>
                    <a:p>
                      <a:r>
                        <a:rPr lang="nl-BE" dirty="0"/>
                        <a:t>0,4 g</a:t>
                      </a:r>
                    </a:p>
                  </a:txBody>
                  <a:tcPr/>
                </a:tc>
                <a:extLst>
                  <a:ext uri="{0D108BD9-81ED-4DB2-BD59-A6C34878D82A}">
                    <a16:rowId xmlns:a16="http://schemas.microsoft.com/office/drawing/2014/main" val="2167241935"/>
                  </a:ext>
                </a:extLst>
              </a:tr>
            </a:tbl>
          </a:graphicData>
        </a:graphic>
      </p:graphicFrame>
      <p:sp>
        <p:nvSpPr>
          <p:cNvPr id="5" name="Tijdelijke aanduiding voor tekst 4">
            <a:extLst>
              <a:ext uri="{FF2B5EF4-FFF2-40B4-BE49-F238E27FC236}">
                <a16:creationId xmlns:a16="http://schemas.microsoft.com/office/drawing/2014/main" id="{C2F1E73C-FA1C-42AC-AE8F-6DCC66980744}"/>
              </a:ext>
            </a:extLst>
          </p:cNvPr>
          <p:cNvSpPr>
            <a:spLocks noGrp="1"/>
          </p:cNvSpPr>
          <p:nvPr>
            <p:ph type="body" sz="quarter" idx="15"/>
          </p:nvPr>
        </p:nvSpPr>
        <p:spPr/>
        <p:txBody>
          <a:bodyPr>
            <a:normAutofit fontScale="92500"/>
          </a:bodyPr>
          <a:lstStyle/>
          <a:p>
            <a:pPr marL="0" indent="0">
              <a:lnSpc>
                <a:spcPct val="110000"/>
              </a:lnSpc>
              <a:buNone/>
            </a:pPr>
            <a:r>
              <a:rPr lang="nl-BE" dirty="0"/>
              <a:t>De aardbei of tuinaardbei (</a:t>
            </a:r>
            <a:r>
              <a:rPr lang="nl-BE" dirty="0" err="1"/>
              <a:t>Fragaria</a:t>
            </a:r>
            <a:r>
              <a:rPr lang="nl-BE" dirty="0"/>
              <a:t> × </a:t>
            </a:r>
            <a:r>
              <a:rPr lang="nl-BE" dirty="0" err="1"/>
              <a:t>ananassa</a:t>
            </a:r>
            <a:r>
              <a:rPr lang="nl-BE" dirty="0"/>
              <a:t>) is een </a:t>
            </a:r>
            <a:r>
              <a:rPr lang="nl-BE" dirty="0" err="1"/>
              <a:t>veelgeteelde</a:t>
            </a:r>
            <a:r>
              <a:rPr lang="nl-BE" dirty="0"/>
              <a:t> kruising tussen twee Amerikaanse aardbeisoorten, en vooral bekend om zijn eetbare vruchten. De ouders van de kruising zijn de van de </a:t>
            </a:r>
            <a:r>
              <a:rPr lang="nl-BE" dirty="0" err="1"/>
              <a:t>Noordamerikaanse</a:t>
            </a:r>
            <a:r>
              <a:rPr lang="nl-BE" dirty="0"/>
              <a:t> oostkust afkomstige soort </a:t>
            </a:r>
            <a:r>
              <a:rPr lang="nl-BE" dirty="0" err="1"/>
              <a:t>Fragaria</a:t>
            </a:r>
            <a:r>
              <a:rPr lang="nl-BE" dirty="0"/>
              <a:t> </a:t>
            </a:r>
            <a:r>
              <a:rPr lang="nl-BE" dirty="0" err="1"/>
              <a:t>virginiana</a:t>
            </a:r>
            <a:r>
              <a:rPr lang="nl-BE" dirty="0"/>
              <a:t> en de van westkust van beide </a:t>
            </a:r>
            <a:r>
              <a:rPr lang="nl-BE" dirty="0" err="1"/>
              <a:t>Amerika's</a:t>
            </a:r>
            <a:r>
              <a:rPr lang="nl-BE" dirty="0"/>
              <a:t> afkomstige soort </a:t>
            </a:r>
            <a:r>
              <a:rPr lang="nl-BE" dirty="0" err="1"/>
              <a:t>Fragaria</a:t>
            </a:r>
            <a:r>
              <a:rPr lang="nl-BE" dirty="0"/>
              <a:t> </a:t>
            </a:r>
            <a:r>
              <a:rPr lang="nl-BE" dirty="0" err="1"/>
              <a:t>chiloensis</a:t>
            </a:r>
            <a:r>
              <a:rPr lang="nl-BE" dirty="0"/>
              <a:t>. Van deze hybride zijn vele honderden rassen in cultuur. Botanisch gezien is het fruit van de aardbei een schijnvrucht. De echte vruchten zijn nootjes, en herkenbaar als pitjes op het oppervlak van de schijnvrucht.</a:t>
            </a:r>
            <a:endParaRPr lang="nl-BE" dirty="0">
              <a:latin typeface="Source Sans Pro" panose="020B0503030403020204" pitchFamily="34" charset="0"/>
              <a:ea typeface="Source Sans Pro" panose="020B0503030403020204" pitchFamily="34" charset="0"/>
            </a:endParaRPr>
          </a:p>
        </p:txBody>
      </p:sp>
      <p:pic>
        <p:nvPicPr>
          <p:cNvPr id="4" name="Afbeelding 3" descr="Afbeelding met fruit, bes&#10;&#10;Automatisch gegenereerde beschrijving">
            <a:extLst>
              <a:ext uri="{FF2B5EF4-FFF2-40B4-BE49-F238E27FC236}">
                <a16:creationId xmlns:a16="http://schemas.microsoft.com/office/drawing/2014/main" id="{FD9C2E0A-1DD4-4A5D-811A-E4F5B4AE27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562" y="440668"/>
            <a:ext cx="5138713" cy="3665273"/>
          </a:xfrm>
          <a:prstGeom prst="rect">
            <a:avLst/>
          </a:prstGeom>
        </p:spPr>
      </p:pic>
    </p:spTree>
    <p:extLst>
      <p:ext uri="{BB962C8B-B14F-4D97-AF65-F5344CB8AC3E}">
        <p14:creationId xmlns:p14="http://schemas.microsoft.com/office/powerpoint/2010/main" val="35529413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E3BB12-07E1-4CDC-B65B-50F10866438E}"/>
              </a:ext>
            </a:extLst>
          </p:cNvPr>
          <p:cNvSpPr>
            <a:spLocks noGrp="1"/>
          </p:cNvSpPr>
          <p:nvPr>
            <p:ph type="title"/>
          </p:nvPr>
        </p:nvSpPr>
        <p:spPr/>
        <p:txBody>
          <a:bodyPr/>
          <a:lstStyle/>
          <a:p>
            <a:r>
              <a:rPr lang="nl-BE" dirty="0"/>
              <a:t>Kers</a:t>
            </a:r>
          </a:p>
        </p:txBody>
      </p:sp>
      <p:graphicFrame>
        <p:nvGraphicFramePr>
          <p:cNvPr id="8" name="Tabel 8">
            <a:extLst>
              <a:ext uri="{FF2B5EF4-FFF2-40B4-BE49-F238E27FC236}">
                <a16:creationId xmlns:a16="http://schemas.microsoft.com/office/drawing/2014/main" id="{E1BDEDD6-4C10-4154-9BF3-079E23AA47D5}"/>
              </a:ext>
            </a:extLst>
          </p:cNvPr>
          <p:cNvGraphicFramePr>
            <a:graphicFrameLocks noGrp="1"/>
          </p:cNvGraphicFramePr>
          <p:nvPr>
            <p:ph type="tbl" sz="quarter" idx="14"/>
            <p:extLst>
              <p:ext uri="{D42A27DB-BD31-4B8C-83A1-F6EECF244321}">
                <p14:modId xmlns:p14="http://schemas.microsoft.com/office/powerpoint/2010/main" val="626529249"/>
              </p:ext>
            </p:extLst>
          </p:nvPr>
        </p:nvGraphicFramePr>
        <p:xfrm>
          <a:off x="5375275" y="3854450"/>
          <a:ext cx="5365750" cy="2225040"/>
        </p:xfrm>
        <a:graphic>
          <a:graphicData uri="http://schemas.openxmlformats.org/drawingml/2006/table">
            <a:tbl>
              <a:tblPr firstRow="1" bandRow="1">
                <a:tableStyleId>{5C22544A-7EE6-4342-B048-85BDC9FD1C3A}</a:tableStyleId>
              </a:tblPr>
              <a:tblGrid>
                <a:gridCol w="2682875">
                  <a:extLst>
                    <a:ext uri="{9D8B030D-6E8A-4147-A177-3AD203B41FA5}">
                      <a16:colId xmlns:a16="http://schemas.microsoft.com/office/drawing/2014/main" val="1307423009"/>
                    </a:ext>
                  </a:extLst>
                </a:gridCol>
                <a:gridCol w="2682875">
                  <a:extLst>
                    <a:ext uri="{9D8B030D-6E8A-4147-A177-3AD203B41FA5}">
                      <a16:colId xmlns:a16="http://schemas.microsoft.com/office/drawing/2014/main" val="988997602"/>
                    </a:ext>
                  </a:extLst>
                </a:gridCol>
              </a:tblGrid>
              <a:tr h="370840">
                <a:tc>
                  <a:txBody>
                    <a:bodyPr/>
                    <a:lstStyle/>
                    <a:p>
                      <a:r>
                        <a:rPr lang="nl-BE" dirty="0"/>
                        <a:t>Voedingswaarde (100 g)</a:t>
                      </a:r>
                    </a:p>
                  </a:txBody>
                  <a:tcPr>
                    <a:solidFill>
                      <a:srgbClr val="C00000"/>
                    </a:solidFill>
                  </a:tcPr>
                </a:tc>
                <a:tc>
                  <a:txBody>
                    <a:bodyPr/>
                    <a:lstStyle/>
                    <a:p>
                      <a:endParaRPr lang="nl-BE" dirty="0"/>
                    </a:p>
                  </a:txBody>
                  <a:tcPr>
                    <a:solidFill>
                      <a:srgbClr val="C00000"/>
                    </a:solidFill>
                  </a:tcPr>
                </a:tc>
                <a:extLst>
                  <a:ext uri="{0D108BD9-81ED-4DB2-BD59-A6C34878D82A}">
                    <a16:rowId xmlns:a16="http://schemas.microsoft.com/office/drawing/2014/main" val="3370141393"/>
                  </a:ext>
                </a:extLst>
              </a:tr>
              <a:tr h="370840">
                <a:tc>
                  <a:txBody>
                    <a:bodyPr/>
                    <a:lstStyle/>
                    <a:p>
                      <a:r>
                        <a:rPr lang="nl-BE" dirty="0"/>
                        <a:t>Energie</a:t>
                      </a:r>
                    </a:p>
                  </a:txBody>
                  <a:tcPr/>
                </a:tc>
                <a:tc>
                  <a:txBody>
                    <a:bodyPr/>
                    <a:lstStyle/>
                    <a:p>
                      <a:r>
                        <a:rPr lang="nl-BE" dirty="0"/>
                        <a:t>228 kJ</a:t>
                      </a:r>
                    </a:p>
                  </a:txBody>
                  <a:tcPr/>
                </a:tc>
                <a:extLst>
                  <a:ext uri="{0D108BD9-81ED-4DB2-BD59-A6C34878D82A}">
                    <a16:rowId xmlns:a16="http://schemas.microsoft.com/office/drawing/2014/main" val="516954711"/>
                  </a:ext>
                </a:extLst>
              </a:tr>
              <a:tr h="370840">
                <a:tc>
                  <a:txBody>
                    <a:bodyPr/>
                    <a:lstStyle/>
                    <a:p>
                      <a:r>
                        <a:rPr lang="nl-BE" dirty="0"/>
                        <a:t>Eiwitten</a:t>
                      </a:r>
                    </a:p>
                  </a:txBody>
                  <a:tcPr/>
                </a:tc>
                <a:tc>
                  <a:txBody>
                    <a:bodyPr/>
                    <a:lstStyle/>
                    <a:p>
                      <a:r>
                        <a:rPr lang="nl-BE" dirty="0"/>
                        <a:t>0,50 g</a:t>
                      </a:r>
                    </a:p>
                  </a:txBody>
                  <a:tcPr/>
                </a:tc>
                <a:extLst>
                  <a:ext uri="{0D108BD9-81ED-4DB2-BD59-A6C34878D82A}">
                    <a16:rowId xmlns:a16="http://schemas.microsoft.com/office/drawing/2014/main" val="3317173827"/>
                  </a:ext>
                </a:extLst>
              </a:tr>
              <a:tr h="370840">
                <a:tc>
                  <a:txBody>
                    <a:bodyPr/>
                    <a:lstStyle/>
                    <a:p>
                      <a:r>
                        <a:rPr lang="nl-BE" dirty="0"/>
                        <a:t>Koolhydraten</a:t>
                      </a:r>
                    </a:p>
                  </a:txBody>
                  <a:tcPr/>
                </a:tc>
                <a:tc>
                  <a:txBody>
                    <a:bodyPr/>
                    <a:lstStyle/>
                    <a:p>
                      <a:r>
                        <a:rPr lang="nl-BE" dirty="0"/>
                        <a:t>12 g</a:t>
                      </a:r>
                    </a:p>
                  </a:txBody>
                  <a:tcPr/>
                </a:tc>
                <a:extLst>
                  <a:ext uri="{0D108BD9-81ED-4DB2-BD59-A6C34878D82A}">
                    <a16:rowId xmlns:a16="http://schemas.microsoft.com/office/drawing/2014/main" val="209102441"/>
                  </a:ext>
                </a:extLst>
              </a:tr>
              <a:tr h="370840">
                <a:tc>
                  <a:txBody>
                    <a:bodyPr/>
                    <a:lstStyle/>
                    <a:p>
                      <a:r>
                        <a:rPr lang="nl-BE" dirty="0"/>
                        <a:t>Water</a:t>
                      </a:r>
                    </a:p>
                  </a:txBody>
                  <a:tcPr/>
                </a:tc>
                <a:tc>
                  <a:txBody>
                    <a:bodyPr/>
                    <a:lstStyle/>
                    <a:p>
                      <a:r>
                        <a:rPr lang="nl-BE" dirty="0"/>
                        <a:t>84,9 g</a:t>
                      </a:r>
                    </a:p>
                  </a:txBody>
                  <a:tcPr/>
                </a:tc>
                <a:extLst>
                  <a:ext uri="{0D108BD9-81ED-4DB2-BD59-A6C34878D82A}">
                    <a16:rowId xmlns:a16="http://schemas.microsoft.com/office/drawing/2014/main" val="2855901519"/>
                  </a:ext>
                </a:extLst>
              </a:tr>
              <a:tr h="370840">
                <a:tc>
                  <a:txBody>
                    <a:bodyPr/>
                    <a:lstStyle/>
                    <a:p>
                      <a:r>
                        <a:rPr lang="nl-BE" dirty="0"/>
                        <a:t>Vetten</a:t>
                      </a:r>
                    </a:p>
                  </a:txBody>
                  <a:tcPr/>
                </a:tc>
                <a:tc>
                  <a:txBody>
                    <a:bodyPr/>
                    <a:lstStyle/>
                    <a:p>
                      <a:r>
                        <a:rPr lang="nl-BE" dirty="0"/>
                        <a:t>0,1 g</a:t>
                      </a:r>
                    </a:p>
                  </a:txBody>
                  <a:tcPr/>
                </a:tc>
                <a:extLst>
                  <a:ext uri="{0D108BD9-81ED-4DB2-BD59-A6C34878D82A}">
                    <a16:rowId xmlns:a16="http://schemas.microsoft.com/office/drawing/2014/main" val="2167241935"/>
                  </a:ext>
                </a:extLst>
              </a:tr>
            </a:tbl>
          </a:graphicData>
        </a:graphic>
      </p:graphicFrame>
      <p:sp>
        <p:nvSpPr>
          <p:cNvPr id="5" name="Tijdelijke aanduiding voor tekst 4">
            <a:extLst>
              <a:ext uri="{FF2B5EF4-FFF2-40B4-BE49-F238E27FC236}">
                <a16:creationId xmlns:a16="http://schemas.microsoft.com/office/drawing/2014/main" id="{C2F1E73C-FA1C-42AC-AE8F-6DCC66980744}"/>
              </a:ext>
            </a:extLst>
          </p:cNvPr>
          <p:cNvSpPr>
            <a:spLocks noGrp="1"/>
          </p:cNvSpPr>
          <p:nvPr>
            <p:ph type="body" sz="quarter" idx="15"/>
          </p:nvPr>
        </p:nvSpPr>
        <p:spPr/>
        <p:txBody>
          <a:bodyPr>
            <a:normAutofit fontScale="92500" lnSpcReduction="20000"/>
          </a:bodyPr>
          <a:lstStyle/>
          <a:p>
            <a:pPr marL="0" indent="0">
              <a:lnSpc>
                <a:spcPct val="110000"/>
              </a:lnSpc>
              <a:buNone/>
            </a:pPr>
            <a:r>
              <a:rPr lang="nl-BE" sz="1600" dirty="0"/>
              <a:t>De kers is een kleine, bolvormige vrucht die meestal een pit bevat. Technisch is het een steenvrucht. De kriek is een variant, deze is een zure kers (zie de officiële flora: rozenfamilie (</a:t>
            </a:r>
            <a:r>
              <a:rPr lang="nl-BE" sz="1600" dirty="0" err="1"/>
              <a:t>rosaceae</a:t>
            </a:r>
            <a:r>
              <a:rPr lang="nl-BE" sz="1600" dirty="0"/>
              <a:t>)). Alle krieken zijn dus per definitie kersen, maar niet alle kersen zijn ook krieken. Ook is er een witte kers: de </a:t>
            </a:r>
            <a:r>
              <a:rPr lang="nl-BE" sz="1600" dirty="0" err="1"/>
              <a:t>witbuik</a:t>
            </a:r>
            <a:r>
              <a:rPr lang="nl-BE" sz="1600" dirty="0"/>
              <a:t>.</a:t>
            </a:r>
          </a:p>
          <a:p>
            <a:pPr marL="0" indent="0">
              <a:lnSpc>
                <a:spcPct val="110000"/>
              </a:lnSpc>
              <a:buNone/>
            </a:pPr>
            <a:r>
              <a:rPr lang="nl-BE" sz="1600" dirty="0"/>
              <a:t>Over de geschiedenis van de kers is vrijwel niets bekend. Ze zijn in het westen bekend geworden nadat ze door de Romein Lucius </a:t>
            </a:r>
            <a:r>
              <a:rPr lang="nl-BE" sz="1600" dirty="0" err="1"/>
              <a:t>Licinius</a:t>
            </a:r>
            <a:r>
              <a:rPr lang="nl-BE" sz="1600" dirty="0"/>
              <a:t> Lucullus meegebracht werden vanuit </a:t>
            </a:r>
            <a:r>
              <a:rPr lang="nl-BE" sz="1600" dirty="0" err="1"/>
              <a:t>Kerasunta</a:t>
            </a:r>
            <a:r>
              <a:rPr lang="nl-BE" sz="1600" dirty="0"/>
              <a:t> in de </a:t>
            </a:r>
            <a:r>
              <a:rPr lang="nl-BE" sz="1600" dirty="0" err="1"/>
              <a:t>Pontus</a:t>
            </a:r>
            <a:r>
              <a:rPr lang="nl-BE" sz="1600" dirty="0"/>
              <a:t>, Noordoost-Anatolië, rond het jaar 70 v.Chr.</a:t>
            </a:r>
            <a:endParaRPr lang="nl-BE" sz="1600" dirty="0">
              <a:latin typeface="Source Sans Pro" panose="020B0503030403020204" pitchFamily="34" charset="0"/>
              <a:ea typeface="Source Sans Pro" panose="020B0503030403020204" pitchFamily="34" charset="0"/>
            </a:endParaRPr>
          </a:p>
        </p:txBody>
      </p:sp>
      <p:pic>
        <p:nvPicPr>
          <p:cNvPr id="4" name="Afbeelding 3" descr="Afbeelding met fruit, rood, kers&#10;&#10;Automatisch gegenereerde beschrijving">
            <a:extLst>
              <a:ext uri="{FF2B5EF4-FFF2-40B4-BE49-F238E27FC236}">
                <a16:creationId xmlns:a16="http://schemas.microsoft.com/office/drawing/2014/main" id="{72A61310-2E73-45E7-ACF7-15E4D9DAA8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1424" y="549275"/>
            <a:ext cx="3810000" cy="4762500"/>
          </a:xfrm>
          <a:prstGeom prst="rect">
            <a:avLst/>
          </a:prstGeom>
        </p:spPr>
      </p:pic>
    </p:spTree>
    <p:extLst>
      <p:ext uri="{BB962C8B-B14F-4D97-AF65-F5344CB8AC3E}">
        <p14:creationId xmlns:p14="http://schemas.microsoft.com/office/powerpoint/2010/main" val="2207746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E3BB12-07E1-4CDC-B65B-50F10866438E}"/>
              </a:ext>
            </a:extLst>
          </p:cNvPr>
          <p:cNvSpPr>
            <a:spLocks noGrp="1"/>
          </p:cNvSpPr>
          <p:nvPr>
            <p:ph type="title"/>
          </p:nvPr>
        </p:nvSpPr>
        <p:spPr/>
        <p:txBody>
          <a:bodyPr/>
          <a:lstStyle/>
          <a:p>
            <a:r>
              <a:rPr lang="nl-BE" dirty="0"/>
              <a:t>Ananas</a:t>
            </a:r>
          </a:p>
        </p:txBody>
      </p:sp>
      <p:graphicFrame>
        <p:nvGraphicFramePr>
          <p:cNvPr id="8" name="Tabel 8">
            <a:extLst>
              <a:ext uri="{FF2B5EF4-FFF2-40B4-BE49-F238E27FC236}">
                <a16:creationId xmlns:a16="http://schemas.microsoft.com/office/drawing/2014/main" id="{E1BDEDD6-4C10-4154-9BF3-079E23AA47D5}"/>
              </a:ext>
            </a:extLst>
          </p:cNvPr>
          <p:cNvGraphicFramePr>
            <a:graphicFrameLocks noGrp="1"/>
          </p:cNvGraphicFramePr>
          <p:nvPr>
            <p:ph type="tbl" sz="quarter" idx="14"/>
            <p:extLst>
              <p:ext uri="{D42A27DB-BD31-4B8C-83A1-F6EECF244321}">
                <p14:modId xmlns:p14="http://schemas.microsoft.com/office/powerpoint/2010/main" val="2044029463"/>
              </p:ext>
            </p:extLst>
          </p:nvPr>
        </p:nvGraphicFramePr>
        <p:xfrm>
          <a:off x="5375275" y="3854450"/>
          <a:ext cx="5365750" cy="2225040"/>
        </p:xfrm>
        <a:graphic>
          <a:graphicData uri="http://schemas.openxmlformats.org/drawingml/2006/table">
            <a:tbl>
              <a:tblPr firstRow="1" bandRow="1">
                <a:tableStyleId>{5C22544A-7EE6-4342-B048-85BDC9FD1C3A}</a:tableStyleId>
              </a:tblPr>
              <a:tblGrid>
                <a:gridCol w="2682875">
                  <a:extLst>
                    <a:ext uri="{9D8B030D-6E8A-4147-A177-3AD203B41FA5}">
                      <a16:colId xmlns:a16="http://schemas.microsoft.com/office/drawing/2014/main" val="1307423009"/>
                    </a:ext>
                  </a:extLst>
                </a:gridCol>
                <a:gridCol w="2682875">
                  <a:extLst>
                    <a:ext uri="{9D8B030D-6E8A-4147-A177-3AD203B41FA5}">
                      <a16:colId xmlns:a16="http://schemas.microsoft.com/office/drawing/2014/main" val="988997602"/>
                    </a:ext>
                  </a:extLst>
                </a:gridCol>
              </a:tblGrid>
              <a:tr h="370840">
                <a:tc>
                  <a:txBody>
                    <a:bodyPr/>
                    <a:lstStyle/>
                    <a:p>
                      <a:r>
                        <a:rPr lang="nl-BE" dirty="0"/>
                        <a:t>Voedingswaarde (100 g)</a:t>
                      </a:r>
                    </a:p>
                  </a:txBody>
                  <a:tcPr>
                    <a:solidFill>
                      <a:srgbClr val="C00000"/>
                    </a:solidFill>
                  </a:tcPr>
                </a:tc>
                <a:tc>
                  <a:txBody>
                    <a:bodyPr/>
                    <a:lstStyle/>
                    <a:p>
                      <a:endParaRPr lang="nl-BE" dirty="0"/>
                    </a:p>
                  </a:txBody>
                  <a:tcPr>
                    <a:solidFill>
                      <a:srgbClr val="C00000"/>
                    </a:solidFill>
                  </a:tcPr>
                </a:tc>
                <a:extLst>
                  <a:ext uri="{0D108BD9-81ED-4DB2-BD59-A6C34878D82A}">
                    <a16:rowId xmlns:a16="http://schemas.microsoft.com/office/drawing/2014/main" val="3370141393"/>
                  </a:ext>
                </a:extLst>
              </a:tr>
              <a:tr h="370840">
                <a:tc>
                  <a:txBody>
                    <a:bodyPr/>
                    <a:lstStyle/>
                    <a:p>
                      <a:r>
                        <a:rPr lang="nl-BE" dirty="0"/>
                        <a:t>Energie</a:t>
                      </a:r>
                    </a:p>
                  </a:txBody>
                  <a:tcPr/>
                </a:tc>
                <a:tc>
                  <a:txBody>
                    <a:bodyPr/>
                    <a:lstStyle/>
                    <a:p>
                      <a:r>
                        <a:rPr lang="nl-BE" dirty="0"/>
                        <a:t>256 kJ</a:t>
                      </a:r>
                    </a:p>
                  </a:txBody>
                  <a:tcPr/>
                </a:tc>
                <a:extLst>
                  <a:ext uri="{0D108BD9-81ED-4DB2-BD59-A6C34878D82A}">
                    <a16:rowId xmlns:a16="http://schemas.microsoft.com/office/drawing/2014/main" val="516954711"/>
                  </a:ext>
                </a:extLst>
              </a:tr>
              <a:tr h="370840">
                <a:tc>
                  <a:txBody>
                    <a:bodyPr/>
                    <a:lstStyle/>
                    <a:p>
                      <a:r>
                        <a:rPr lang="nl-BE" dirty="0"/>
                        <a:t>Eiwitten</a:t>
                      </a:r>
                    </a:p>
                  </a:txBody>
                  <a:tcPr/>
                </a:tc>
                <a:tc>
                  <a:txBody>
                    <a:bodyPr/>
                    <a:lstStyle/>
                    <a:p>
                      <a:r>
                        <a:rPr lang="nl-BE" dirty="0"/>
                        <a:t>0,50 g</a:t>
                      </a:r>
                    </a:p>
                  </a:txBody>
                  <a:tcPr/>
                </a:tc>
                <a:extLst>
                  <a:ext uri="{0D108BD9-81ED-4DB2-BD59-A6C34878D82A}">
                    <a16:rowId xmlns:a16="http://schemas.microsoft.com/office/drawing/2014/main" val="3317173827"/>
                  </a:ext>
                </a:extLst>
              </a:tr>
              <a:tr h="370840">
                <a:tc>
                  <a:txBody>
                    <a:bodyPr/>
                    <a:lstStyle/>
                    <a:p>
                      <a:r>
                        <a:rPr lang="nl-BE" dirty="0"/>
                        <a:t>Koolhydraten</a:t>
                      </a:r>
                    </a:p>
                  </a:txBody>
                  <a:tcPr/>
                </a:tc>
                <a:tc>
                  <a:txBody>
                    <a:bodyPr/>
                    <a:lstStyle/>
                    <a:p>
                      <a:r>
                        <a:rPr lang="nl-BE" dirty="0"/>
                        <a:t>13,5 g</a:t>
                      </a:r>
                    </a:p>
                  </a:txBody>
                  <a:tcPr/>
                </a:tc>
                <a:extLst>
                  <a:ext uri="{0D108BD9-81ED-4DB2-BD59-A6C34878D82A}">
                    <a16:rowId xmlns:a16="http://schemas.microsoft.com/office/drawing/2014/main" val="209102441"/>
                  </a:ext>
                </a:extLst>
              </a:tr>
              <a:tr h="370840">
                <a:tc>
                  <a:txBody>
                    <a:bodyPr/>
                    <a:lstStyle/>
                    <a:p>
                      <a:r>
                        <a:rPr lang="nl-BE" dirty="0"/>
                        <a:t>Water</a:t>
                      </a:r>
                    </a:p>
                  </a:txBody>
                  <a:tcPr/>
                </a:tc>
                <a:tc>
                  <a:txBody>
                    <a:bodyPr/>
                    <a:lstStyle/>
                    <a:p>
                      <a:r>
                        <a:rPr lang="nl-BE" dirty="0"/>
                        <a:t>83,4 g</a:t>
                      </a:r>
                    </a:p>
                  </a:txBody>
                  <a:tcPr/>
                </a:tc>
                <a:extLst>
                  <a:ext uri="{0D108BD9-81ED-4DB2-BD59-A6C34878D82A}">
                    <a16:rowId xmlns:a16="http://schemas.microsoft.com/office/drawing/2014/main" val="2855901519"/>
                  </a:ext>
                </a:extLst>
              </a:tr>
              <a:tr h="370840">
                <a:tc>
                  <a:txBody>
                    <a:bodyPr/>
                    <a:lstStyle/>
                    <a:p>
                      <a:r>
                        <a:rPr lang="nl-BE" dirty="0"/>
                        <a:t>Vetten</a:t>
                      </a:r>
                    </a:p>
                  </a:txBody>
                  <a:tcPr/>
                </a:tc>
                <a:tc>
                  <a:txBody>
                    <a:bodyPr/>
                    <a:lstStyle/>
                    <a:p>
                      <a:r>
                        <a:rPr lang="nl-BE" dirty="0"/>
                        <a:t>0,2 g</a:t>
                      </a:r>
                    </a:p>
                  </a:txBody>
                  <a:tcPr/>
                </a:tc>
                <a:extLst>
                  <a:ext uri="{0D108BD9-81ED-4DB2-BD59-A6C34878D82A}">
                    <a16:rowId xmlns:a16="http://schemas.microsoft.com/office/drawing/2014/main" val="2167241935"/>
                  </a:ext>
                </a:extLst>
              </a:tr>
            </a:tbl>
          </a:graphicData>
        </a:graphic>
      </p:graphicFrame>
      <p:sp>
        <p:nvSpPr>
          <p:cNvPr id="5" name="Tijdelijke aanduiding voor tekst 4">
            <a:extLst>
              <a:ext uri="{FF2B5EF4-FFF2-40B4-BE49-F238E27FC236}">
                <a16:creationId xmlns:a16="http://schemas.microsoft.com/office/drawing/2014/main" id="{C2F1E73C-FA1C-42AC-AE8F-6DCC66980744}"/>
              </a:ext>
            </a:extLst>
          </p:cNvPr>
          <p:cNvSpPr>
            <a:spLocks noGrp="1"/>
          </p:cNvSpPr>
          <p:nvPr>
            <p:ph type="body" sz="quarter" idx="15"/>
          </p:nvPr>
        </p:nvSpPr>
        <p:spPr/>
        <p:txBody>
          <a:bodyPr>
            <a:normAutofit/>
          </a:bodyPr>
          <a:lstStyle/>
          <a:p>
            <a:pPr marL="0" indent="0">
              <a:lnSpc>
                <a:spcPct val="100000"/>
              </a:lnSpc>
              <a:buNone/>
            </a:pPr>
            <a:r>
              <a:rPr lang="nl-BE" dirty="0"/>
              <a:t>De ananas (Ananas </a:t>
            </a:r>
            <a:r>
              <a:rPr lang="nl-BE" dirty="0" err="1"/>
              <a:t>comosus</a:t>
            </a:r>
            <a:r>
              <a:rPr lang="nl-BE" dirty="0"/>
              <a:t>) is een tropische plant, oorspronkelijk afkomstig uit Brazilië, Bolivia en Paraguay. De plantensoort behoort tot de bromeliafamilie (</a:t>
            </a:r>
            <a:r>
              <a:rPr lang="nl-BE" dirty="0" err="1"/>
              <a:t>Bromeliaceae</a:t>
            </a:r>
            <a:r>
              <a:rPr lang="nl-BE" dirty="0"/>
              <a:t>).</a:t>
            </a:r>
          </a:p>
          <a:p>
            <a:pPr marL="0" indent="0">
              <a:lnSpc>
                <a:spcPct val="100000"/>
              </a:lnSpc>
              <a:buNone/>
            </a:pPr>
            <a:r>
              <a:rPr lang="nl-BE" dirty="0">
                <a:latin typeface="Source Sans Pro" panose="020B0503030403020204" pitchFamily="34" charset="0"/>
                <a:ea typeface="Source Sans Pro" panose="020B0503030403020204" pitchFamily="34" charset="0"/>
              </a:rPr>
              <a:t>Ananas is een woord uit het </a:t>
            </a:r>
            <a:r>
              <a:rPr lang="nl-BE" dirty="0" err="1">
                <a:latin typeface="Source Sans Pro" panose="020B0503030403020204" pitchFamily="34" charset="0"/>
                <a:ea typeface="Source Sans Pro" panose="020B0503030403020204" pitchFamily="34" charset="0"/>
              </a:rPr>
              <a:t>Tupi</a:t>
            </a:r>
            <a:r>
              <a:rPr lang="nl-BE" dirty="0">
                <a:latin typeface="Source Sans Pro" panose="020B0503030403020204" pitchFamily="34" charset="0"/>
                <a:ea typeface="Source Sans Pro" panose="020B0503030403020204" pitchFamily="34" charset="0"/>
              </a:rPr>
              <a:t>, de taal van de </a:t>
            </a:r>
            <a:r>
              <a:rPr lang="nl-BE" dirty="0" err="1">
                <a:latin typeface="Source Sans Pro" panose="020B0503030403020204" pitchFamily="34" charset="0"/>
                <a:ea typeface="Source Sans Pro" panose="020B0503030403020204" pitchFamily="34" charset="0"/>
              </a:rPr>
              <a:t>Tupi</a:t>
            </a:r>
            <a:r>
              <a:rPr lang="nl-BE" dirty="0">
                <a:latin typeface="Source Sans Pro" panose="020B0503030403020204" pitchFamily="34" charset="0"/>
                <a:ea typeface="Source Sans Pro" panose="020B0503030403020204" pitchFamily="34" charset="0"/>
              </a:rPr>
              <a:t>-indianen, en betekent uitmuntende vrucht.[1] De Spanjaarden noemden de vrucht </a:t>
            </a:r>
            <a:r>
              <a:rPr lang="nl-BE" dirty="0" err="1">
                <a:latin typeface="Source Sans Pro" panose="020B0503030403020204" pitchFamily="34" charset="0"/>
                <a:ea typeface="Source Sans Pro" panose="020B0503030403020204" pitchFamily="34" charset="0"/>
              </a:rPr>
              <a:t>piña</a:t>
            </a:r>
            <a:r>
              <a:rPr lang="nl-BE" dirty="0">
                <a:latin typeface="Source Sans Pro" panose="020B0503030403020204" pitchFamily="34" charset="0"/>
                <a:ea typeface="Source Sans Pro" panose="020B0503030403020204" pitchFamily="34" charset="0"/>
              </a:rPr>
              <a:t>, naar de dennenappel (</a:t>
            </a:r>
            <a:r>
              <a:rPr lang="nl-BE" dirty="0" err="1">
                <a:latin typeface="Source Sans Pro" panose="020B0503030403020204" pitchFamily="34" charset="0"/>
                <a:ea typeface="Source Sans Pro" panose="020B0503030403020204" pitchFamily="34" charset="0"/>
              </a:rPr>
              <a:t>cono</a:t>
            </a:r>
            <a:r>
              <a:rPr lang="nl-BE" dirty="0">
                <a:latin typeface="Source Sans Pro" panose="020B0503030403020204" pitchFamily="34" charset="0"/>
                <a:ea typeface="Source Sans Pro" panose="020B0503030403020204" pitchFamily="34" charset="0"/>
              </a:rPr>
              <a:t> de </a:t>
            </a:r>
            <a:r>
              <a:rPr lang="nl-BE" dirty="0" err="1">
                <a:latin typeface="Source Sans Pro" panose="020B0503030403020204" pitchFamily="34" charset="0"/>
                <a:ea typeface="Source Sans Pro" panose="020B0503030403020204" pitchFamily="34" charset="0"/>
              </a:rPr>
              <a:t>pino</a:t>
            </a:r>
            <a:r>
              <a:rPr lang="nl-BE" dirty="0">
                <a:latin typeface="Source Sans Pro" panose="020B0503030403020204" pitchFamily="34" charset="0"/>
                <a:ea typeface="Source Sans Pro" panose="020B0503030403020204" pitchFamily="34" charset="0"/>
              </a:rPr>
              <a:t>).</a:t>
            </a:r>
          </a:p>
        </p:txBody>
      </p:sp>
      <p:pic>
        <p:nvPicPr>
          <p:cNvPr id="4" name="Afbeelding 3" descr="Afbeelding met fruit, ananas, plant&#10;&#10;Automatisch gegenereerde beschrijving">
            <a:extLst>
              <a:ext uri="{FF2B5EF4-FFF2-40B4-BE49-F238E27FC236}">
                <a16:creationId xmlns:a16="http://schemas.microsoft.com/office/drawing/2014/main" id="{E1364B4E-8D7E-42C7-98D9-7EAD8D9F0060}"/>
              </a:ext>
            </a:extLst>
          </p:cNvPr>
          <p:cNvPicPr>
            <a:picLocks noChangeAspect="1"/>
          </p:cNvPicPr>
          <p:nvPr/>
        </p:nvPicPr>
        <p:blipFill rotWithShape="1">
          <a:blip r:embed="rId2">
            <a:extLst>
              <a:ext uri="{28A0092B-C50C-407E-A947-70E740481C1C}">
                <a14:useLocalDpi xmlns:a14="http://schemas.microsoft.com/office/drawing/2010/main" val="0"/>
              </a:ext>
            </a:extLst>
          </a:blip>
          <a:srcRect l="33201" t="8009" r="26900" b="6425"/>
          <a:stretch/>
        </p:blipFill>
        <p:spPr>
          <a:xfrm>
            <a:off x="1197191" y="494971"/>
            <a:ext cx="2736304" cy="5868057"/>
          </a:xfrm>
          <a:prstGeom prst="rect">
            <a:avLst/>
          </a:prstGeom>
        </p:spPr>
      </p:pic>
    </p:spTree>
    <p:extLst>
      <p:ext uri="{BB962C8B-B14F-4D97-AF65-F5344CB8AC3E}">
        <p14:creationId xmlns:p14="http://schemas.microsoft.com/office/powerpoint/2010/main" val="3204851319"/>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872</TotalTime>
  <Words>873</Words>
  <Application>Microsoft Office PowerPoint</Application>
  <PresentationFormat>Breedbeeld</PresentationFormat>
  <Paragraphs>118</Paragraphs>
  <Slides>9</Slides>
  <Notes>0</Notes>
  <HiddenSlides>0</HiddenSlides>
  <MMClips>8</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9</vt:i4>
      </vt:variant>
    </vt:vector>
  </HeadingPairs>
  <TitlesOfParts>
    <vt:vector size="15" baseType="lpstr">
      <vt:lpstr>Arial</vt:lpstr>
      <vt:lpstr>Calibri</vt:lpstr>
      <vt:lpstr>Calibri Light</vt:lpstr>
      <vt:lpstr>Source Sans Pro</vt:lpstr>
      <vt:lpstr>Source Sans Pro Black</vt:lpstr>
      <vt:lpstr>Kantoorthema</vt:lpstr>
      <vt:lpstr>Overzicht fruit</vt:lpstr>
      <vt:lpstr>Appel</vt:lpstr>
      <vt:lpstr>Peer</vt:lpstr>
      <vt:lpstr>Banaan</vt:lpstr>
      <vt:lpstr>Druiven</vt:lpstr>
      <vt:lpstr>Perzik</vt:lpstr>
      <vt:lpstr>Aardbei</vt:lpstr>
      <vt:lpstr>Kers</vt:lpstr>
      <vt:lpstr>Ananas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DannyDV</dc:creator>
  <cp:lastModifiedBy>DannyDV</cp:lastModifiedBy>
  <cp:revision>19</cp:revision>
  <dcterms:created xsi:type="dcterms:W3CDTF">2021-07-20T07:06:20Z</dcterms:created>
  <dcterms:modified xsi:type="dcterms:W3CDTF">2021-08-12T14:57:23Z</dcterms:modified>
</cp:coreProperties>
</file>