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86" r:id="rId3"/>
    <p:sldId id="283" r:id="rId4"/>
    <p:sldId id="284" r:id="rId5"/>
    <p:sldId id="272" r:id="rId6"/>
    <p:sldId id="271" r:id="rId7"/>
    <p:sldId id="274" r:id="rId8"/>
    <p:sldId id="275" r:id="rId9"/>
    <p:sldId id="268" r:id="rId10"/>
    <p:sldId id="258" r:id="rId11"/>
    <p:sldId id="276" r:id="rId12"/>
    <p:sldId id="256" r:id="rId13"/>
    <p:sldId id="257" r:id="rId14"/>
    <p:sldId id="273" r:id="rId15"/>
    <p:sldId id="280" r:id="rId16"/>
    <p:sldId id="279" r:id="rId17"/>
    <p:sldId id="285" r:id="rId18"/>
    <p:sldId id="281" r:id="rId19"/>
    <p:sldId id="269" r:id="rId20"/>
    <p:sldId id="270" r:id="rId21"/>
    <p:sldId id="277" r:id="rId22"/>
    <p:sldId id="278" r:id="rId23"/>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0831"/>
    <a:srgbClr val="000099"/>
    <a:srgbClr val="FFFFFF"/>
    <a:srgbClr val="4472C4"/>
    <a:srgbClr val="C0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g"/><Relationship Id="rId7"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297116-2831-4CF3-B71F-191310C8568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9C7D6934-E415-4C08-97C9-EF2E540A52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A82C87F3-64EE-4909-A710-07995B41822C}"/>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D5A1AD67-9B2B-44DC-92CD-9E7DC2C9D32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1EA0430F-7732-4F6A-A6E6-6C11B8F1B6C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404518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648C6-A708-4B88-9071-3A26D46A91D9}"/>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64DC1418-2948-4664-9C2E-A1A71C5041C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3246D16D-AC5D-454C-BDF0-913C05676158}"/>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5686BF1D-4CB8-4192-8FF7-17C7995C9E01}"/>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B7DEB6FB-057B-49E0-B68E-B986B3993B5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4116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1D64DE1-96D4-4A97-BEC6-F8F7695F6DD9}"/>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E5DABDE2-59FA-4C0C-98D3-6471FD589D2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12A4EF34-FCCB-49FF-B8F4-88EB94D60495}"/>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A0EA7353-1AF6-459E-9EC5-A0E53118EC9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0863906-F446-4744-BCD2-2B41961B6F5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2877333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30D248-264B-494A-958C-D1F0EE97A4BF}"/>
              </a:ext>
            </a:extLst>
          </p:cNvPr>
          <p:cNvSpPr>
            <a:spLocks noGrp="1"/>
          </p:cNvSpPr>
          <p:nvPr>
            <p:ph type="title"/>
          </p:nvPr>
        </p:nvSpPr>
        <p:spPr/>
        <p:txBody>
          <a:bodyPr/>
          <a:lstStyle>
            <a:lvl1pPr>
              <a:defRPr b="1">
                <a:solidFill>
                  <a:schemeClr val="bg1"/>
                </a:solidFill>
                <a:latin typeface="Source Sans Pro" panose="020B0503030403020204" pitchFamily="34" charset="0"/>
                <a:ea typeface="Source Sans Pro" panose="020B0503030403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E17DC4B1-9C7F-4BC3-94EC-81B0C82F3875}"/>
              </a:ext>
            </a:extLst>
          </p:cNvPr>
          <p:cNvSpPr>
            <a:spLocks noGrp="1"/>
          </p:cNvSpPr>
          <p:nvPr>
            <p:ph idx="1"/>
          </p:nvPr>
        </p:nvSpPr>
        <p:spPr/>
        <p:txBody>
          <a:bodyPr/>
          <a:lstStyle>
            <a:lvl1pPr marL="252000" indent="-252000">
              <a:buFontTx/>
              <a:buBlip>
                <a:blip r:embed="rId2"/>
              </a:buBlip>
              <a:defRPr>
                <a:latin typeface="Source Sans Pro" panose="020B0503030403020204" pitchFamily="34" charset="0"/>
                <a:ea typeface="Source Sans Pro" panose="020B0503030403020204" pitchFamily="34" charset="0"/>
              </a:defRPr>
            </a:lvl1pPr>
            <a:lvl2pPr marL="504000" indent="-252000">
              <a:buFontTx/>
              <a:buBlip>
                <a:blip r:embed="rId2"/>
              </a:buBlip>
              <a:defRPr>
                <a:latin typeface="Source Sans Pro" panose="020B0503030403020204" pitchFamily="34" charset="0"/>
                <a:ea typeface="Source Sans Pro" panose="020B0503030403020204" pitchFamily="34" charset="0"/>
              </a:defRPr>
            </a:lvl2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 name="Tijdelijke aanduiding voor datum 3">
            <a:extLst>
              <a:ext uri="{FF2B5EF4-FFF2-40B4-BE49-F238E27FC236}">
                <a16:creationId xmlns:a16="http://schemas.microsoft.com/office/drawing/2014/main" id="{90F8C47D-FFFC-4F6C-8239-4332E37EBBB3}"/>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739E2F11-12D5-4F8C-AC3D-B54CF7FCD30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EA0B1F43-4DA5-4282-9414-0DD702F4E12D}"/>
              </a:ext>
            </a:extLst>
          </p:cNvPr>
          <p:cNvSpPr>
            <a:spLocks noGrp="1"/>
          </p:cNvSpPr>
          <p:nvPr>
            <p:ph type="sldNum" sz="quarter" idx="12"/>
          </p:nvPr>
        </p:nvSpPr>
        <p:spPr/>
        <p:txBody>
          <a:bodyPr/>
          <a:lstStyle/>
          <a:p>
            <a:fld id="{F132C310-D50E-482B-B03F-58BBB77CED8C}" type="slidenum">
              <a:rPr lang="nl-BE" smtClean="0"/>
              <a:t>‹nr.›</a:t>
            </a:fld>
            <a:endParaRPr lang="nl-BE"/>
          </a:p>
        </p:txBody>
      </p:sp>
      <p:sp>
        <p:nvSpPr>
          <p:cNvPr id="7" name="Rechthoek 6">
            <a:extLst>
              <a:ext uri="{FF2B5EF4-FFF2-40B4-BE49-F238E27FC236}">
                <a16:creationId xmlns:a16="http://schemas.microsoft.com/office/drawing/2014/main" id="{AFA71C71-0745-4C49-B25A-6C1A9EF2B596}"/>
              </a:ext>
            </a:extLst>
          </p:cNvPr>
          <p:cNvSpPr/>
          <p:nvPr userDrawn="1"/>
        </p:nvSpPr>
        <p:spPr>
          <a:xfrm>
            <a:off x="-109330" y="-139148"/>
            <a:ext cx="12404034" cy="1785386"/>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8" name="Afbeelding 7">
            <a:extLst>
              <a:ext uri="{FF2B5EF4-FFF2-40B4-BE49-F238E27FC236}">
                <a16:creationId xmlns:a16="http://schemas.microsoft.com/office/drawing/2014/main" id="{B8B1A242-D4A0-40B5-9D4A-A16257A34D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857" y="871696"/>
            <a:ext cx="304800" cy="312420"/>
          </a:xfrm>
          <a:prstGeom prst="rect">
            <a:avLst/>
          </a:prstGeom>
        </p:spPr>
      </p:pic>
      <p:pic>
        <p:nvPicPr>
          <p:cNvPr id="10" name="Afbeelding 9" descr="Afbeelding met tekst, illustratie&#10;&#10;Automatisch gegenereerde beschrijving">
            <a:extLst>
              <a:ext uri="{FF2B5EF4-FFF2-40B4-BE49-F238E27FC236}">
                <a16:creationId xmlns:a16="http://schemas.microsoft.com/office/drawing/2014/main" id="{BD96C659-E34E-40D7-ADE2-3EB14AB893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51229" y="5901705"/>
            <a:ext cx="4943475" cy="923925"/>
          </a:xfrm>
          <a:prstGeom prst="rect">
            <a:avLst/>
          </a:prstGeom>
        </p:spPr>
      </p:pic>
      <p:pic>
        <p:nvPicPr>
          <p:cNvPr id="12" name="Graphic 11" descr="Cirkel met pijl naar links silhouet">
            <a:hlinkClick r:id="" action="ppaction://hlinkshowjump?jump=nextslide"/>
            <a:extLst>
              <a:ext uri="{FF2B5EF4-FFF2-40B4-BE49-F238E27FC236}">
                <a16:creationId xmlns:a16="http://schemas.microsoft.com/office/drawing/2014/main" id="{7EC4D542-D8F2-41AC-91E9-0D495BEAD206}"/>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57899" y="899758"/>
            <a:ext cx="540000" cy="540000"/>
          </a:xfrm>
          <a:prstGeom prst="rect">
            <a:avLst/>
          </a:prstGeom>
        </p:spPr>
      </p:pic>
      <p:pic>
        <p:nvPicPr>
          <p:cNvPr id="14" name="Graphic 13" descr="Cirkel met pijl naar links silhouet">
            <a:hlinkClick r:id="" action="ppaction://hlinkshowjump?jump=previousslide"/>
            <a:extLst>
              <a:ext uri="{FF2B5EF4-FFF2-40B4-BE49-F238E27FC236}">
                <a16:creationId xmlns:a16="http://schemas.microsoft.com/office/drawing/2014/main" id="{6B6F7C2A-D18A-47AF-BB42-B5C5AD19D3CF}"/>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9822455" y="899758"/>
            <a:ext cx="540000" cy="540000"/>
          </a:xfrm>
          <a:prstGeom prst="rect">
            <a:avLst/>
          </a:prstGeom>
        </p:spPr>
      </p:pic>
      <p:pic>
        <p:nvPicPr>
          <p:cNvPr id="15" name="Graphic 14" descr="Pictogram hamburgermenu silhouet">
            <a:hlinkClick r:id="rId7" action="ppaction://hlinksldjump"/>
            <a:extLst>
              <a:ext uri="{FF2B5EF4-FFF2-40B4-BE49-F238E27FC236}">
                <a16:creationId xmlns:a16="http://schemas.microsoft.com/office/drawing/2014/main" id="{CCF7CFB8-1107-4930-AFC9-8592BD1E0B2B}"/>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893343" y="887046"/>
            <a:ext cx="540000" cy="540000"/>
          </a:xfrm>
          <a:prstGeom prst="rect">
            <a:avLst/>
          </a:prstGeom>
        </p:spPr>
      </p:pic>
    </p:spTree>
    <p:extLst>
      <p:ext uri="{BB962C8B-B14F-4D97-AF65-F5344CB8AC3E}">
        <p14:creationId xmlns:p14="http://schemas.microsoft.com/office/powerpoint/2010/main" val="1324341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ED5FB7-17C5-4DB0-AD5F-8EF36633CE5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0D5200A5-1804-48D1-B816-324BAD48CD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4FE6097-8C04-4B4B-8609-A77527060A12}"/>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A63AE11A-3DE0-44CD-AB0C-CC60F708FB9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5A955825-4211-4235-9939-5970F12B8B80}"/>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220372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DC54CF-D812-441D-A9C6-A8C3414AD420}"/>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596835DF-E974-4EA5-86DB-AEBBF11F616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F2F578E2-B2A8-4D3A-BCA8-B94EEACB658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D7704242-72A2-4D30-B45B-D383D939508B}"/>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A6364A58-FF22-49A1-9698-1552C06A755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7675AB99-B2B8-4F96-A5CB-21E3F2F615EC}"/>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1217536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20CF07-28FE-42E0-8E08-C9BBA68C0354}"/>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363F198-8D4B-4073-966F-5024A91508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F73A5DD-6F70-4660-8ED5-796FA801631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1539B598-064F-45B2-B52B-C8455E742F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71FE8D4-519B-4874-8C8B-ED0A44CBB51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8023CEA9-5DB8-4902-8F03-DF6D7A39EB54}"/>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8" name="Tijdelijke aanduiding voor voettekst 7">
            <a:extLst>
              <a:ext uri="{FF2B5EF4-FFF2-40B4-BE49-F238E27FC236}">
                <a16:creationId xmlns:a16="http://schemas.microsoft.com/office/drawing/2014/main" id="{C6000DF6-B475-493C-81D3-F61DF3B8BCB2}"/>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A5CE389A-8C74-413D-8870-E15FB053A24F}"/>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1959211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B8C55F-5B7E-46D8-9E36-C338CEEC18BB}"/>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10330BA1-6368-4E81-8C9E-0E35C9D3F3F6}"/>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4" name="Tijdelijke aanduiding voor voettekst 3">
            <a:extLst>
              <a:ext uri="{FF2B5EF4-FFF2-40B4-BE49-F238E27FC236}">
                <a16:creationId xmlns:a16="http://schemas.microsoft.com/office/drawing/2014/main" id="{778D2EA0-AAD9-44C1-B003-DF701114D9FD}"/>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810EDCF6-EF96-4823-A731-F0C384ECD6A9}"/>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7480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7424076-FBEC-4331-8174-63BB97EE5168}"/>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3" name="Tijdelijke aanduiding voor voettekst 2">
            <a:extLst>
              <a:ext uri="{FF2B5EF4-FFF2-40B4-BE49-F238E27FC236}">
                <a16:creationId xmlns:a16="http://schemas.microsoft.com/office/drawing/2014/main" id="{B5D51230-BB16-486C-B74A-352A0353B564}"/>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9A86E75B-D15B-44D4-A9D4-5EA93B1947E2}"/>
              </a:ext>
            </a:extLst>
          </p:cNvPr>
          <p:cNvSpPr>
            <a:spLocks noGrp="1"/>
          </p:cNvSpPr>
          <p:nvPr>
            <p:ph type="sldNum" sz="quarter" idx="12"/>
          </p:nvPr>
        </p:nvSpPr>
        <p:spPr/>
        <p:txBody>
          <a:bodyPr/>
          <a:lstStyle/>
          <a:p>
            <a:fld id="{F132C310-D50E-482B-B03F-58BBB77CED8C}" type="slidenum">
              <a:rPr lang="nl-BE" smtClean="0"/>
              <a:t>‹nr.›</a:t>
            </a:fld>
            <a:endParaRPr lang="nl-BE"/>
          </a:p>
        </p:txBody>
      </p:sp>
      <p:sp>
        <p:nvSpPr>
          <p:cNvPr id="5" name="Titel 4">
            <a:extLst>
              <a:ext uri="{FF2B5EF4-FFF2-40B4-BE49-F238E27FC236}">
                <a16:creationId xmlns:a16="http://schemas.microsoft.com/office/drawing/2014/main" id="{900AB55B-2B6D-427D-84FB-BBA30AB48A94}"/>
              </a:ext>
            </a:extLst>
          </p:cNvPr>
          <p:cNvSpPr>
            <a:spLocks noGrp="1"/>
          </p:cNvSpPr>
          <p:nvPr>
            <p:ph type="title"/>
          </p:nvPr>
        </p:nvSpPr>
        <p:spPr>
          <a:xfrm>
            <a:off x="609600" y="-1753235"/>
            <a:ext cx="10515600" cy="1325563"/>
          </a:xfrm>
        </p:spPr>
        <p:txBody>
          <a:bodyPr/>
          <a:lstStyle/>
          <a:p>
            <a:r>
              <a:rPr lang="nl-NL"/>
              <a:t>Klik om stijl te bewerken</a:t>
            </a:r>
            <a:endParaRPr lang="nl-BE"/>
          </a:p>
        </p:txBody>
      </p:sp>
    </p:spTree>
    <p:extLst>
      <p:ext uri="{BB962C8B-B14F-4D97-AF65-F5344CB8AC3E}">
        <p14:creationId xmlns:p14="http://schemas.microsoft.com/office/powerpoint/2010/main" val="1654830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56BDE3-FFF3-4679-BB0B-77CD18326FA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4BC207B8-3306-4003-A8A1-AA815D58AB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AA04AC71-D145-4C17-9631-32FA54FDD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6DD1F42-5B7D-4936-A742-650586840544}"/>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B1842FA8-7407-4327-B02C-A7C0C4038FA6}"/>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076D8711-0493-4FFB-86D8-8D047570A71A}"/>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800903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A754E-7581-47FC-97F8-226EFD16BF6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05B3B752-536A-4ECB-AF0B-C2618188E3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23B9EF17-65BF-4986-B1CD-1D5FCC3219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6DFB12A-669C-4E41-AE4D-9CDD3DE88870}"/>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D68C83C0-2981-450B-B096-B7BE34BABE7D}"/>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ED9B815F-FF9D-438C-89D2-DC9A9D19CD8C}"/>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22519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7E6CCF8-2E51-4D46-82D9-85D9B225C3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AFF1D563-5B2B-42E1-8669-667BC3954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F8D1F9F7-76CE-493D-B04C-E208406DBC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F7C49E82-6371-4339-A333-4F74CF3CD6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4FF39845-1F1C-488B-9D81-C9A18D7611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2C310-D50E-482B-B03F-58BBB77CED8C}" type="slidenum">
              <a:rPr lang="nl-BE" smtClean="0"/>
              <a:t>‹nr.›</a:t>
            </a:fld>
            <a:endParaRPr lang="nl-BE"/>
          </a:p>
        </p:txBody>
      </p:sp>
    </p:spTree>
    <p:extLst>
      <p:ext uri="{BB962C8B-B14F-4D97-AF65-F5344CB8AC3E}">
        <p14:creationId xmlns:p14="http://schemas.microsoft.com/office/powerpoint/2010/main" val="2940679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0.sv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g"/><Relationship Id="rId7" Type="http://schemas.openxmlformats.org/officeDocument/2006/relationships/image" Target="../media/image38.jp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5.jp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1.jp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2.jp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7.png"/><Relationship Id="rId18" Type="http://schemas.openxmlformats.org/officeDocument/2006/relationships/image" Target="../media/image21.jpg"/><Relationship Id="rId3" Type="http://schemas.openxmlformats.org/officeDocument/2006/relationships/slide" Target="slide3.xml"/><Relationship Id="rId7" Type="http://schemas.openxmlformats.org/officeDocument/2006/relationships/image" Target="../media/image13.png"/><Relationship Id="rId12" Type="http://schemas.openxmlformats.org/officeDocument/2006/relationships/slide" Target="slide14.xml"/><Relationship Id="rId17" Type="http://schemas.openxmlformats.org/officeDocument/2006/relationships/image" Target="../media/image20.svg"/><Relationship Id="rId2" Type="http://schemas.openxmlformats.org/officeDocument/2006/relationships/image" Target="../media/image1.png"/><Relationship Id="rId16" Type="http://schemas.openxmlformats.org/officeDocument/2006/relationships/image" Target="../media/image19.png"/><Relationship Id="rId20" Type="http://schemas.openxmlformats.org/officeDocument/2006/relationships/image" Target="../media/image23.svg"/><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image" Target="../media/image16.svg"/><Relationship Id="rId5" Type="http://schemas.openxmlformats.org/officeDocument/2006/relationships/image" Target="../media/image12.svg"/><Relationship Id="rId15" Type="http://schemas.openxmlformats.org/officeDocument/2006/relationships/slide" Target="slide21.xml"/><Relationship Id="rId10" Type="http://schemas.openxmlformats.org/officeDocument/2006/relationships/image" Target="../media/image15.png"/><Relationship Id="rId19"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slide" Target="slide11.xml"/><Relationship Id="rId14" Type="http://schemas.openxmlformats.org/officeDocument/2006/relationships/image" Target="../media/image18.sv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2.jp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2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4.jpg"/><Relationship Id="rId7" Type="http://schemas.openxmlformats.org/officeDocument/2006/relationships/image" Target="../media/image47.jpg"/><Relationship Id="rId12" Type="http://schemas.openxmlformats.org/officeDocument/2006/relationships/image" Target="../media/image52.jpg"/><Relationship Id="rId2" Type="http://schemas.openxmlformats.org/officeDocument/2006/relationships/image" Target="../media/image43.jpg"/><Relationship Id="rId1" Type="http://schemas.openxmlformats.org/officeDocument/2006/relationships/slideLayout" Target="../slideLayouts/slideLayout2.xml"/><Relationship Id="rId6" Type="http://schemas.openxmlformats.org/officeDocument/2006/relationships/image" Target="../media/image46.svg"/><Relationship Id="rId11" Type="http://schemas.openxmlformats.org/officeDocument/2006/relationships/image" Target="../media/image51.jpg"/><Relationship Id="rId5" Type="http://schemas.openxmlformats.org/officeDocument/2006/relationships/image" Target="../media/image45.png"/><Relationship Id="rId10" Type="http://schemas.openxmlformats.org/officeDocument/2006/relationships/image" Target="../media/image50.jpg"/><Relationship Id="rId4" Type="http://schemas.openxmlformats.org/officeDocument/2006/relationships/image" Target="../media/image2.jpg"/><Relationship Id="rId9" Type="http://schemas.openxmlformats.org/officeDocument/2006/relationships/image" Target="../media/image49.jpg"/></Relationships>
</file>

<file path=ppt/slides/_rels/slide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6.jpg"/><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EE707E-F322-4B16-A3DC-D576BCED49A1}"/>
              </a:ext>
            </a:extLst>
          </p:cNvPr>
          <p:cNvSpPr>
            <a:spLocks noGrp="1"/>
          </p:cNvSpPr>
          <p:nvPr>
            <p:ph type="ctrTitle"/>
          </p:nvPr>
        </p:nvSpPr>
        <p:spPr/>
        <p:txBody>
          <a:bodyPr/>
          <a:lstStyle/>
          <a:p>
            <a:r>
              <a:rPr lang="nl-BE" dirty="0"/>
              <a:t>Maastricht</a:t>
            </a:r>
          </a:p>
        </p:txBody>
      </p:sp>
      <p:sp>
        <p:nvSpPr>
          <p:cNvPr id="3" name="Ondertitel 2">
            <a:extLst>
              <a:ext uri="{FF2B5EF4-FFF2-40B4-BE49-F238E27FC236}">
                <a16:creationId xmlns:a16="http://schemas.microsoft.com/office/drawing/2014/main" id="{123DD5B4-8562-4051-9819-1C7A82D475BA}"/>
              </a:ext>
            </a:extLst>
          </p:cNvPr>
          <p:cNvSpPr>
            <a:spLocks noGrp="1"/>
          </p:cNvSpPr>
          <p:nvPr>
            <p:ph type="subTitle" idx="1"/>
          </p:nvPr>
        </p:nvSpPr>
        <p:spPr/>
        <p:txBody>
          <a:bodyPr/>
          <a:lstStyle/>
          <a:p>
            <a:r>
              <a:rPr lang="nl-BE" dirty="0" err="1"/>
              <a:t>ich</a:t>
            </a:r>
            <a:r>
              <a:rPr lang="nl-BE" dirty="0"/>
              <a:t> vin </a:t>
            </a:r>
            <a:r>
              <a:rPr lang="nl-BE" dirty="0" err="1"/>
              <a:t>dich</a:t>
            </a:r>
            <a:r>
              <a:rPr lang="nl-BE" dirty="0"/>
              <a:t> sjiek</a:t>
            </a:r>
          </a:p>
        </p:txBody>
      </p:sp>
      <p:pic>
        <p:nvPicPr>
          <p:cNvPr id="7" name="Afbeelding 6" descr="Afbeelding met gebouw, buiten, kerk, gebedshuis&#10;&#10;Automatisch gegenereerde beschrijving">
            <a:extLst>
              <a:ext uri="{FF2B5EF4-FFF2-40B4-BE49-F238E27FC236}">
                <a16:creationId xmlns:a16="http://schemas.microsoft.com/office/drawing/2014/main" id="{0D449820-CD74-4666-A3F6-BE2C3CF80C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kstvak 7">
            <a:extLst>
              <a:ext uri="{FF2B5EF4-FFF2-40B4-BE49-F238E27FC236}">
                <a16:creationId xmlns:a16="http://schemas.microsoft.com/office/drawing/2014/main" id="{A23E9995-3D7D-4C70-8144-B5AD8BF9818B}"/>
              </a:ext>
            </a:extLst>
          </p:cNvPr>
          <p:cNvSpPr txBox="1">
            <a:spLocks/>
          </p:cNvSpPr>
          <p:nvPr/>
        </p:nvSpPr>
        <p:spPr>
          <a:xfrm>
            <a:off x="3992880" y="0"/>
            <a:ext cx="2520000" cy="2174240"/>
          </a:xfrm>
          <a:prstGeom prst="rect">
            <a:avLst/>
          </a:prstGeom>
          <a:solidFill>
            <a:srgbClr val="FFFFFF">
              <a:alpha val="85098"/>
            </a:srgbClr>
          </a:solidFill>
        </p:spPr>
        <p:txBody>
          <a:bodyPr wrap="square" rtlCol="0">
            <a:noAutofit/>
          </a:bodyPr>
          <a:lstStyle/>
          <a:p>
            <a:br>
              <a:rPr lang="nl-BE" sz="2600" i="1" dirty="0">
                <a:solidFill>
                  <a:srgbClr val="DC0831"/>
                </a:solidFill>
                <a:latin typeface="Source Sans Pro" panose="020B0503030403020204" pitchFamily="34" charset="0"/>
                <a:ea typeface="Source Sans Pro" panose="020B0503030403020204" pitchFamily="34" charset="0"/>
              </a:rPr>
            </a:br>
            <a:r>
              <a:rPr lang="nl-BE" sz="2600" i="1" dirty="0">
                <a:solidFill>
                  <a:srgbClr val="DC0831"/>
                </a:solidFill>
                <a:latin typeface="Source Sans Pro" panose="020B0503030403020204" pitchFamily="34" charset="0"/>
                <a:ea typeface="Source Sans Pro" panose="020B0503030403020204" pitchFamily="34" charset="0"/>
              </a:rPr>
              <a:t>Welkom in</a:t>
            </a:r>
          </a:p>
          <a:p>
            <a:r>
              <a:rPr lang="nl-BE" sz="2600" dirty="0">
                <a:solidFill>
                  <a:srgbClr val="DC0831"/>
                </a:solidFill>
                <a:latin typeface="Rockwell Extra Bold" panose="02060903040505020403" pitchFamily="18" charset="0"/>
              </a:rPr>
              <a:t>Maastricht</a:t>
            </a:r>
          </a:p>
          <a:p>
            <a:endParaRPr lang="nl-BE" dirty="0">
              <a:solidFill>
                <a:srgbClr val="DC0831"/>
              </a:solidFill>
              <a:latin typeface="Rockwell Extra Bold" panose="02060903040505020403" pitchFamily="18" charset="0"/>
            </a:endParaRPr>
          </a:p>
          <a:p>
            <a:pPr>
              <a:lnSpc>
                <a:spcPct val="110000"/>
              </a:lnSpc>
            </a:pPr>
            <a:r>
              <a:rPr lang="nl-BE" sz="2600" b="0" i="1" dirty="0" err="1">
                <a:solidFill>
                  <a:srgbClr val="DC0831"/>
                </a:solidFill>
                <a:effectLst/>
                <a:latin typeface="Source Sans Pro" panose="020B0503030403020204" pitchFamily="34" charset="0"/>
                <a:ea typeface="Source Sans Pro" panose="020B0503030403020204" pitchFamily="34" charset="0"/>
              </a:rPr>
              <a:t>Ich</a:t>
            </a:r>
            <a:r>
              <a:rPr lang="nl-BE" sz="2600" b="0" i="1" dirty="0">
                <a:solidFill>
                  <a:srgbClr val="DC0831"/>
                </a:solidFill>
                <a:effectLst/>
                <a:latin typeface="Source Sans Pro" panose="020B0503030403020204" pitchFamily="34" charset="0"/>
                <a:ea typeface="Source Sans Pro" panose="020B0503030403020204" pitchFamily="34" charset="0"/>
              </a:rPr>
              <a:t> vin </a:t>
            </a:r>
            <a:r>
              <a:rPr lang="nl-BE" sz="2600" b="0" i="1" dirty="0" err="1">
                <a:solidFill>
                  <a:srgbClr val="DC0831"/>
                </a:solidFill>
                <a:effectLst/>
                <a:latin typeface="Source Sans Pro" panose="020B0503030403020204" pitchFamily="34" charset="0"/>
                <a:ea typeface="Source Sans Pro" panose="020B0503030403020204" pitchFamily="34" charset="0"/>
              </a:rPr>
              <a:t>dich</a:t>
            </a:r>
            <a:r>
              <a:rPr lang="nl-BE" sz="2600" b="0" i="1" dirty="0">
                <a:solidFill>
                  <a:srgbClr val="DC0831"/>
                </a:solidFill>
                <a:effectLst/>
                <a:latin typeface="Source Sans Pro" panose="020B0503030403020204" pitchFamily="34" charset="0"/>
                <a:ea typeface="Source Sans Pro" panose="020B0503030403020204" pitchFamily="34" charset="0"/>
              </a:rPr>
              <a:t> sjiek</a:t>
            </a:r>
            <a:endParaRPr lang="nl-BE" sz="2600" i="1" dirty="0">
              <a:solidFill>
                <a:srgbClr val="DC0831"/>
              </a:solidFill>
              <a:latin typeface="Source Sans Pro" panose="020B0503030403020204" pitchFamily="34" charset="0"/>
              <a:ea typeface="Source Sans Pro" panose="020B0503030403020204" pitchFamily="34" charset="0"/>
            </a:endParaRPr>
          </a:p>
        </p:txBody>
      </p:sp>
      <p:pic>
        <p:nvPicPr>
          <p:cNvPr id="9" name="Graphic 8" descr="Cirkel met pijl naar links met effen opvulling">
            <a:hlinkClick r:id="" action="ppaction://hlinkshowjump?jump=nextslide"/>
            <a:extLst>
              <a:ext uri="{FF2B5EF4-FFF2-40B4-BE49-F238E27FC236}">
                <a16:creationId xmlns:a16="http://schemas.microsoft.com/office/drawing/2014/main" id="{B8BB33AE-A57B-4B11-A0AB-8DA8806B31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566502" y="173400"/>
            <a:ext cx="360000" cy="360000"/>
          </a:xfrm>
          <a:prstGeom prst="rect">
            <a:avLst/>
          </a:prstGeom>
        </p:spPr>
      </p:pic>
      <p:pic>
        <p:nvPicPr>
          <p:cNvPr id="11" name="Afbeelding 10" descr="Afbeelding met illustratie&#10;&#10;Automatisch gegenereerde beschrijving">
            <a:extLst>
              <a:ext uri="{FF2B5EF4-FFF2-40B4-BE49-F238E27FC236}">
                <a16:creationId xmlns:a16="http://schemas.microsoft.com/office/drawing/2014/main" id="{F45CE13F-FDD0-408B-94D5-887D407884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2139" y="173400"/>
            <a:ext cx="487722" cy="487722"/>
          </a:xfrm>
          <a:prstGeom prst="rect">
            <a:avLst/>
          </a:prstGeom>
        </p:spPr>
      </p:pic>
      <p:sp>
        <p:nvSpPr>
          <p:cNvPr id="12" name="Tekstvak 11">
            <a:extLst>
              <a:ext uri="{FF2B5EF4-FFF2-40B4-BE49-F238E27FC236}">
                <a16:creationId xmlns:a16="http://schemas.microsoft.com/office/drawing/2014/main" id="{AC84B9AE-5CF4-4756-8E3B-B4CF6FF81A5F}"/>
              </a:ext>
            </a:extLst>
          </p:cNvPr>
          <p:cNvSpPr txBox="1"/>
          <p:nvPr/>
        </p:nvSpPr>
        <p:spPr>
          <a:xfrm>
            <a:off x="1666240" y="6350040"/>
            <a:ext cx="1513556" cy="369332"/>
          </a:xfrm>
          <a:prstGeom prst="rect">
            <a:avLst/>
          </a:prstGeom>
          <a:solidFill>
            <a:schemeClr val="bg1"/>
          </a:solidFill>
        </p:spPr>
        <p:txBody>
          <a:bodyPr wrap="none" rtlCol="0">
            <a:spAutoFit/>
          </a:bodyPr>
          <a:lstStyle/>
          <a:p>
            <a:r>
              <a:rPr lang="nl-BE" dirty="0">
                <a:solidFill>
                  <a:srgbClr val="DC0831"/>
                </a:solidFill>
                <a:latin typeface="Source Sans Pro" panose="020B0503030403020204" pitchFamily="34" charset="0"/>
                <a:ea typeface="Source Sans Pro" panose="020B0503030403020204" pitchFamily="34" charset="0"/>
              </a:rPr>
              <a:t>Sint-Janskerk</a:t>
            </a:r>
          </a:p>
        </p:txBody>
      </p:sp>
      <p:sp>
        <p:nvSpPr>
          <p:cNvPr id="13" name="Tekstvak 12">
            <a:extLst>
              <a:ext uri="{FF2B5EF4-FFF2-40B4-BE49-F238E27FC236}">
                <a16:creationId xmlns:a16="http://schemas.microsoft.com/office/drawing/2014/main" id="{D0FCC343-F568-4A78-BD5C-DB2D2C3EFCD2}"/>
              </a:ext>
            </a:extLst>
          </p:cNvPr>
          <p:cNvSpPr txBox="1"/>
          <p:nvPr/>
        </p:nvSpPr>
        <p:spPr>
          <a:xfrm>
            <a:off x="7863840" y="6350040"/>
            <a:ext cx="2589170" cy="369332"/>
          </a:xfrm>
          <a:prstGeom prst="rect">
            <a:avLst/>
          </a:prstGeom>
          <a:solidFill>
            <a:schemeClr val="bg1"/>
          </a:solidFill>
        </p:spPr>
        <p:txBody>
          <a:bodyPr wrap="none" rtlCol="0">
            <a:spAutoFit/>
          </a:bodyPr>
          <a:lstStyle/>
          <a:p>
            <a:r>
              <a:rPr lang="nl-BE" dirty="0">
                <a:solidFill>
                  <a:srgbClr val="DC0831"/>
                </a:solidFill>
                <a:latin typeface="Source Sans Pro" panose="020B0503030403020204" pitchFamily="34" charset="0"/>
                <a:ea typeface="Source Sans Pro" panose="020B0503030403020204" pitchFamily="34" charset="0"/>
              </a:rPr>
              <a:t>Basiliek van Sint-Servaas</a:t>
            </a:r>
          </a:p>
        </p:txBody>
      </p:sp>
    </p:spTree>
    <p:extLst>
      <p:ext uri="{BB962C8B-B14F-4D97-AF65-F5344CB8AC3E}">
        <p14:creationId xmlns:p14="http://schemas.microsoft.com/office/powerpoint/2010/main" val="925392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lucht, buiten&#10;&#10;Automatisch gegenereerde beschrijving">
            <a:extLst>
              <a:ext uri="{FF2B5EF4-FFF2-40B4-BE49-F238E27FC236}">
                <a16:creationId xmlns:a16="http://schemas.microsoft.com/office/drawing/2014/main" id="{5904DD38-AFA6-4380-9449-6F6681615A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a:extLst>
              <a:ext uri="{FF2B5EF4-FFF2-40B4-BE49-F238E27FC236}">
                <a16:creationId xmlns:a16="http://schemas.microsoft.com/office/drawing/2014/main" id="{FBA2455A-AC5C-4781-8515-F32A5EB712D8}"/>
              </a:ext>
            </a:extLst>
          </p:cNvPr>
          <p:cNvSpPr txBox="1">
            <a:spLocks/>
          </p:cNvSpPr>
          <p:nvPr/>
        </p:nvSpPr>
        <p:spPr>
          <a:xfrm>
            <a:off x="585967" y="0"/>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De Hoge Brug</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De Hoge Brug (Maastrichts: </a:t>
            </a:r>
            <a:r>
              <a:rPr lang="nl-BE" sz="1400" b="0" i="0" dirty="0" err="1">
                <a:solidFill>
                  <a:srgbClr val="DC0831"/>
                </a:solidFill>
                <a:effectLst/>
                <a:latin typeface="Source Sans Pro" panose="020B0503030403020204" pitchFamily="34" charset="0"/>
                <a:ea typeface="Source Sans Pro" panose="020B0503030403020204" pitchFamily="34" charset="0"/>
              </a:rPr>
              <a:t>Hoeg</a:t>
            </a:r>
            <a:r>
              <a:rPr lang="nl-BE" sz="1400" b="0" i="0" dirty="0">
                <a:solidFill>
                  <a:srgbClr val="DC0831"/>
                </a:solidFill>
                <a:effectLst/>
                <a:latin typeface="Source Sans Pro" panose="020B0503030403020204" pitchFamily="34" charset="0"/>
                <a:ea typeface="Source Sans Pro" panose="020B0503030403020204" pitchFamily="34" charset="0"/>
              </a:rPr>
              <a:t> </a:t>
            </a:r>
            <a:r>
              <a:rPr lang="nl-BE" sz="1400" b="0" i="0" dirty="0" err="1">
                <a:solidFill>
                  <a:srgbClr val="DC0831"/>
                </a:solidFill>
                <a:effectLst/>
                <a:latin typeface="Source Sans Pro" panose="020B0503030403020204" pitchFamily="34" charset="0"/>
                <a:ea typeface="Source Sans Pro" panose="020B0503030403020204" pitchFamily="34" charset="0"/>
              </a:rPr>
              <a:t>Brögk</a:t>
            </a:r>
            <a:r>
              <a:rPr lang="nl-BE" sz="1400" b="0" i="0" dirty="0">
                <a:solidFill>
                  <a:srgbClr val="DC0831"/>
                </a:solidFill>
                <a:effectLst/>
                <a:latin typeface="Source Sans Pro" panose="020B0503030403020204" pitchFamily="34" charset="0"/>
                <a:ea typeface="Source Sans Pro" panose="020B0503030403020204" pitchFamily="34" charset="0"/>
              </a:rPr>
              <a:t>) is een fiets- en voetgangersbrug over de Maas. De brug werd geopend in 2003 en verbindt het zuidelijk deel van de historische binnenstad van Maastricht met zowel het stadsdeel </a:t>
            </a:r>
            <a:r>
              <a:rPr lang="nl-BE" sz="1400" b="0" i="0" dirty="0" err="1">
                <a:solidFill>
                  <a:srgbClr val="DC0831"/>
                </a:solidFill>
                <a:effectLst/>
                <a:latin typeface="Source Sans Pro" panose="020B0503030403020204" pitchFamily="34" charset="0"/>
                <a:ea typeface="Source Sans Pro" panose="020B0503030403020204" pitchFamily="34" charset="0"/>
              </a:rPr>
              <a:t>Wyck</a:t>
            </a:r>
            <a:r>
              <a:rPr lang="nl-BE" sz="1400" b="0" i="0" dirty="0">
                <a:solidFill>
                  <a:srgbClr val="DC0831"/>
                </a:solidFill>
                <a:effectLst/>
                <a:latin typeface="Source Sans Pro" panose="020B0503030403020204" pitchFamily="34" charset="0"/>
                <a:ea typeface="Source Sans Pro" panose="020B0503030403020204" pitchFamily="34" charset="0"/>
              </a:rPr>
              <a:t> als de nieuwe wijk </a:t>
            </a:r>
            <a:r>
              <a:rPr lang="nl-BE" sz="1400" b="0" i="0" dirty="0" err="1">
                <a:solidFill>
                  <a:srgbClr val="DC0831"/>
                </a:solidFill>
                <a:effectLst/>
                <a:latin typeface="Source Sans Pro" panose="020B0503030403020204" pitchFamily="34" charset="0"/>
                <a:ea typeface="Source Sans Pro" panose="020B0503030403020204" pitchFamily="34" charset="0"/>
              </a:rPr>
              <a:t>Céramique</a:t>
            </a:r>
            <a:r>
              <a:rPr lang="nl-BE" sz="1400" b="0" i="0" dirty="0">
                <a:solidFill>
                  <a:srgbClr val="DC0831"/>
                </a:solidFill>
                <a:effectLst/>
                <a:latin typeface="Source Sans Pro" panose="020B0503030403020204" pitchFamily="34" charset="0"/>
                <a:ea typeface="Source Sans Pro" panose="020B0503030403020204" pitchFamily="34" charset="0"/>
              </a:rPr>
              <a:t>, beide op de oostelijke rivieroever.</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6" name="Graphic 5" descr="Cirkel met pijl naar links met effen opvulling">
            <a:hlinkClick r:id="" action="ppaction://hlinkshowjump?jump=nextslide"/>
            <a:extLst>
              <a:ext uri="{FF2B5EF4-FFF2-40B4-BE49-F238E27FC236}">
                <a16:creationId xmlns:a16="http://schemas.microsoft.com/office/drawing/2014/main" id="{F6BE11D5-5014-49B7-8897-B5BD632CC0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2743812" y="3028359"/>
            <a:ext cx="360000" cy="360000"/>
          </a:xfrm>
          <a:prstGeom prst="rect">
            <a:avLst/>
          </a:prstGeom>
        </p:spPr>
      </p:pic>
    </p:spTree>
    <p:extLst>
      <p:ext uri="{BB962C8B-B14F-4D97-AF65-F5344CB8AC3E}">
        <p14:creationId xmlns:p14="http://schemas.microsoft.com/office/powerpoint/2010/main" val="4030209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4363DF-8832-49C6-B132-451B5162F892}"/>
              </a:ext>
            </a:extLst>
          </p:cNvPr>
          <p:cNvSpPr>
            <a:spLocks noGrp="1"/>
          </p:cNvSpPr>
          <p:nvPr>
            <p:ph type="title"/>
          </p:nvPr>
        </p:nvSpPr>
        <p:spPr/>
        <p:txBody>
          <a:bodyPr/>
          <a:lstStyle/>
          <a:p>
            <a:r>
              <a:rPr lang="nl-BE" dirty="0"/>
              <a:t>Kerken en gebouwen</a:t>
            </a:r>
          </a:p>
        </p:txBody>
      </p:sp>
      <p:sp>
        <p:nvSpPr>
          <p:cNvPr id="3" name="Tijdelijke aanduiding voor inhoud 2">
            <a:extLst>
              <a:ext uri="{FF2B5EF4-FFF2-40B4-BE49-F238E27FC236}">
                <a16:creationId xmlns:a16="http://schemas.microsoft.com/office/drawing/2014/main" id="{8CF5869D-1307-4F9E-ADDF-0B9A4F6BE3F2}"/>
              </a:ext>
            </a:extLst>
          </p:cNvPr>
          <p:cNvSpPr>
            <a:spLocks noGrp="1"/>
          </p:cNvSpPr>
          <p:nvPr>
            <p:ph idx="1"/>
          </p:nvPr>
        </p:nvSpPr>
        <p:spPr/>
        <p:txBody>
          <a:bodyPr/>
          <a:lstStyle/>
          <a:p>
            <a:r>
              <a:rPr lang="nl-BE" dirty="0"/>
              <a:t>Sint-Servaasbasiliek</a:t>
            </a:r>
          </a:p>
          <a:p>
            <a:r>
              <a:rPr lang="nl-BE" dirty="0"/>
              <a:t>Sint-Janskerk</a:t>
            </a:r>
          </a:p>
          <a:p>
            <a:r>
              <a:rPr lang="nl-BE" dirty="0"/>
              <a:t>Vrijthof</a:t>
            </a:r>
          </a:p>
          <a:p>
            <a:r>
              <a:rPr lang="nl-BE" dirty="0"/>
              <a:t>Stadhuis</a:t>
            </a:r>
          </a:p>
          <a:p>
            <a:r>
              <a:rPr lang="nl-BE" dirty="0"/>
              <a:t>Dinghuis</a:t>
            </a:r>
          </a:p>
        </p:txBody>
      </p:sp>
    </p:spTree>
    <p:extLst>
      <p:ext uri="{BB962C8B-B14F-4D97-AF65-F5344CB8AC3E}">
        <p14:creationId xmlns:p14="http://schemas.microsoft.com/office/powerpoint/2010/main" val="1020922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buiten, gebouw, bastion&#10;&#10;Automatisch gegenereerde beschrijving">
            <a:extLst>
              <a:ext uri="{FF2B5EF4-FFF2-40B4-BE49-F238E27FC236}">
                <a16:creationId xmlns:a16="http://schemas.microsoft.com/office/drawing/2014/main" id="{8C5CDDC4-6995-4243-B9F2-6BB7E5EB01B8}"/>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t="15413"/>
          <a:stretch/>
        </p:blipFill>
        <p:spPr>
          <a:xfrm>
            <a:off x="20" y="1"/>
            <a:ext cx="12191980" cy="6857999"/>
          </a:xfrm>
          <a:prstGeom prst="rect">
            <a:avLst/>
          </a:prstGeom>
        </p:spPr>
      </p:pic>
      <p:sp>
        <p:nvSpPr>
          <p:cNvPr id="4" name="Tekstvak 3">
            <a:extLst>
              <a:ext uri="{FF2B5EF4-FFF2-40B4-BE49-F238E27FC236}">
                <a16:creationId xmlns:a16="http://schemas.microsoft.com/office/drawing/2014/main" id="{773C10D1-7E6D-412E-B944-39F3FCCC620F}"/>
              </a:ext>
            </a:extLst>
          </p:cNvPr>
          <p:cNvSpPr txBox="1"/>
          <p:nvPr/>
        </p:nvSpPr>
        <p:spPr>
          <a:xfrm>
            <a:off x="5638800" y="2971800"/>
            <a:ext cx="914400" cy="914400"/>
          </a:xfrm>
          <a:prstGeom prst="rect">
            <a:avLst/>
          </a:prstGeom>
          <a:noFill/>
        </p:spPr>
        <p:txBody>
          <a:bodyPr wrap="square" rtlCol="0">
            <a:spAutoFit/>
          </a:bodyPr>
          <a:lstStyle/>
          <a:p>
            <a:endParaRPr lang="nl-BE" dirty="0"/>
          </a:p>
        </p:txBody>
      </p:sp>
      <p:sp>
        <p:nvSpPr>
          <p:cNvPr id="6" name="Tekstvak 5">
            <a:extLst>
              <a:ext uri="{FF2B5EF4-FFF2-40B4-BE49-F238E27FC236}">
                <a16:creationId xmlns:a16="http://schemas.microsoft.com/office/drawing/2014/main" id="{A7E7E43B-3822-4DCE-AD16-0976464EEC95}"/>
              </a:ext>
            </a:extLst>
          </p:cNvPr>
          <p:cNvSpPr txBox="1">
            <a:spLocks/>
          </p:cNvSpPr>
          <p:nvPr/>
        </p:nvSpPr>
        <p:spPr>
          <a:xfrm>
            <a:off x="8209280" y="-1"/>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Maastricht is er weer!</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Maastricht heeft ontzettend veel te bieden. Er is genoeg te doen, genoeg te beleven. Voor jong, oud en alles daartussen. Of misschien wil je de stad op eigen houtje ontdekken. Tussendoor kun je natuurlijk heerlijk shoppen en aan culinair genot is er geen gebrek!</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3" name="Graphic 2" descr="Cirkel met pijl naar links met effen opvulling">
            <a:hlinkClick r:id="" action="ppaction://hlinkshowjump?jump=nextslide"/>
            <a:extLst>
              <a:ext uri="{FF2B5EF4-FFF2-40B4-BE49-F238E27FC236}">
                <a16:creationId xmlns:a16="http://schemas.microsoft.com/office/drawing/2014/main" id="{279EA787-145D-4362-B2E3-63963DECDB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0377782" y="3028359"/>
            <a:ext cx="360000" cy="360000"/>
          </a:xfrm>
          <a:prstGeom prst="rect">
            <a:avLst/>
          </a:prstGeom>
        </p:spPr>
      </p:pic>
    </p:spTree>
    <p:extLst>
      <p:ext uri="{BB962C8B-B14F-4D97-AF65-F5344CB8AC3E}">
        <p14:creationId xmlns:p14="http://schemas.microsoft.com/office/powerpoint/2010/main" val="140925784"/>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buiten, oud, steen&#10;&#10;Automatisch gegenereerde beschrijving">
            <a:extLst>
              <a:ext uri="{FF2B5EF4-FFF2-40B4-BE49-F238E27FC236}">
                <a16:creationId xmlns:a16="http://schemas.microsoft.com/office/drawing/2014/main" id="{1FEF6A26-C776-4CA3-AE57-881C06BA3A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98" y="0"/>
            <a:ext cx="12162204" cy="6858000"/>
          </a:xfrm>
          <a:prstGeom prst="rect">
            <a:avLst/>
          </a:prstGeom>
        </p:spPr>
      </p:pic>
      <p:sp>
        <p:nvSpPr>
          <p:cNvPr id="4" name="Tekstvak 3">
            <a:extLst>
              <a:ext uri="{FF2B5EF4-FFF2-40B4-BE49-F238E27FC236}">
                <a16:creationId xmlns:a16="http://schemas.microsoft.com/office/drawing/2014/main" id="{7F902579-C402-422D-83CE-58C8CF661162}"/>
              </a:ext>
            </a:extLst>
          </p:cNvPr>
          <p:cNvSpPr txBox="1">
            <a:spLocks/>
          </p:cNvSpPr>
          <p:nvPr/>
        </p:nvSpPr>
        <p:spPr>
          <a:xfrm>
            <a:off x="8209280" y="-1"/>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Het Vrijthof</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In hartje stad vind je het Vrijthof dat bekend als decor voor de zomerconcerten van André Rieu. Het grootste gedeelte van het jaar is het Vrijthof vrij om tal van </a:t>
            </a:r>
            <a:r>
              <a:rPr lang="nl-BE" sz="1400" b="0" i="0" dirty="0" err="1">
                <a:solidFill>
                  <a:srgbClr val="DC0831"/>
                </a:solidFill>
                <a:effectLst/>
                <a:latin typeface="Source Sans Pro" panose="020B0503030403020204" pitchFamily="34" charset="0"/>
                <a:ea typeface="Source Sans Pro" panose="020B0503030403020204" pitchFamily="34" charset="0"/>
              </a:rPr>
              <a:t>histo-rische</a:t>
            </a:r>
            <a:r>
              <a:rPr lang="nl-BE" sz="1400" b="0" i="0" dirty="0">
                <a:solidFill>
                  <a:srgbClr val="DC0831"/>
                </a:solidFill>
                <a:effectLst/>
                <a:latin typeface="Source Sans Pro" panose="020B0503030403020204" pitchFamily="34" charset="0"/>
                <a:ea typeface="Source Sans Pro" panose="020B0503030403020204" pitchFamily="34" charset="0"/>
              </a:rPr>
              <a:t> gebouwen te </a:t>
            </a:r>
            <a:r>
              <a:rPr lang="nl-BE" sz="1400" b="0" i="0" dirty="0" err="1">
                <a:solidFill>
                  <a:srgbClr val="DC0831"/>
                </a:solidFill>
                <a:effectLst/>
                <a:latin typeface="Source Sans Pro" panose="020B0503030403020204" pitchFamily="34" charset="0"/>
                <a:ea typeface="Source Sans Pro" panose="020B0503030403020204" pitchFamily="34" charset="0"/>
              </a:rPr>
              <a:t>bewon-deren</a:t>
            </a:r>
            <a:r>
              <a:rPr lang="nl-BE" sz="1400" b="0" i="0" dirty="0">
                <a:solidFill>
                  <a:srgbClr val="DC0831"/>
                </a:solidFill>
                <a:effectLst/>
                <a:latin typeface="Source Sans Pro" panose="020B0503030403020204" pitchFamily="34" charset="0"/>
                <a:ea typeface="Source Sans Pro" panose="020B0503030403020204" pitchFamily="34" charset="0"/>
              </a:rPr>
              <a:t> die nog herinneren aan de tijd dat Maastricht een religieus centrum en een militaire vesting was.</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5" name="Graphic 4" descr="Cirkel met pijl naar links met effen opvulling">
            <a:hlinkClick r:id="" action="ppaction://hlinkshowjump?jump=nextslide"/>
            <a:extLst>
              <a:ext uri="{FF2B5EF4-FFF2-40B4-BE49-F238E27FC236}">
                <a16:creationId xmlns:a16="http://schemas.microsoft.com/office/drawing/2014/main" id="{01D27DCC-2C18-4D86-9A65-50722AB027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0377782" y="3028359"/>
            <a:ext cx="360000" cy="360000"/>
          </a:xfrm>
          <a:prstGeom prst="rect">
            <a:avLst/>
          </a:prstGeom>
        </p:spPr>
      </p:pic>
    </p:spTree>
    <p:extLst>
      <p:ext uri="{BB962C8B-B14F-4D97-AF65-F5344CB8AC3E}">
        <p14:creationId xmlns:p14="http://schemas.microsoft.com/office/powerpoint/2010/main" val="3563045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36F360-2118-40AE-99A4-CD67387737F1}"/>
              </a:ext>
            </a:extLst>
          </p:cNvPr>
          <p:cNvSpPr>
            <a:spLocks noGrp="1"/>
          </p:cNvSpPr>
          <p:nvPr>
            <p:ph type="title"/>
          </p:nvPr>
        </p:nvSpPr>
        <p:spPr/>
        <p:txBody>
          <a:bodyPr/>
          <a:lstStyle/>
          <a:p>
            <a:r>
              <a:rPr lang="nl-BE" dirty="0"/>
              <a:t>Maastricht vergaderstad</a:t>
            </a:r>
          </a:p>
        </p:txBody>
      </p:sp>
      <p:sp>
        <p:nvSpPr>
          <p:cNvPr id="3" name="Tijdelijke aanduiding voor inhoud 2">
            <a:extLst>
              <a:ext uri="{FF2B5EF4-FFF2-40B4-BE49-F238E27FC236}">
                <a16:creationId xmlns:a16="http://schemas.microsoft.com/office/drawing/2014/main" id="{3A045FF6-B77B-4FDC-A69D-7AD506AAEE24}"/>
              </a:ext>
            </a:extLst>
          </p:cNvPr>
          <p:cNvSpPr>
            <a:spLocks noGrp="1"/>
          </p:cNvSpPr>
          <p:nvPr>
            <p:ph idx="1"/>
          </p:nvPr>
        </p:nvSpPr>
        <p:spPr/>
        <p:txBody>
          <a:bodyPr/>
          <a:lstStyle/>
          <a:p>
            <a:r>
              <a:rPr lang="nl-BE" dirty="0"/>
              <a:t>122000 inwoners</a:t>
            </a:r>
          </a:p>
          <a:p>
            <a:r>
              <a:rPr lang="nl-BE" dirty="0"/>
              <a:t>3 academische ziekenhuizen in de regio</a:t>
            </a:r>
          </a:p>
          <a:p>
            <a:r>
              <a:rPr lang="nl-BE" dirty="0"/>
              <a:t>42450 bedrijven, waarvan 60 % internationaal georiënteerd</a:t>
            </a:r>
          </a:p>
          <a:p>
            <a:r>
              <a:rPr lang="nl-BE" dirty="0"/>
              <a:t>Maastricht University: de meest internationale universiteit van Nederland.</a:t>
            </a:r>
          </a:p>
          <a:p>
            <a:r>
              <a:rPr lang="nl-BE" dirty="0"/>
              <a:t>5000+ hotelkamers in de regio</a:t>
            </a:r>
          </a:p>
          <a:p>
            <a:r>
              <a:rPr lang="nl-BE" dirty="0"/>
              <a:t>MECC: 30 000 m² tentoonstellingsruimte op één plaats</a:t>
            </a:r>
          </a:p>
          <a:p>
            <a:r>
              <a:rPr lang="nl-BE" dirty="0"/>
              <a:t>Meer dan 150 nationaliteiten</a:t>
            </a:r>
          </a:p>
        </p:txBody>
      </p:sp>
    </p:spTree>
    <p:extLst>
      <p:ext uri="{BB962C8B-B14F-4D97-AF65-F5344CB8AC3E}">
        <p14:creationId xmlns:p14="http://schemas.microsoft.com/office/powerpoint/2010/main" val="273847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0BDF5-3E26-4574-955A-5CB4044BB6B1}"/>
              </a:ext>
            </a:extLst>
          </p:cNvPr>
          <p:cNvSpPr>
            <a:spLocks noGrp="1"/>
          </p:cNvSpPr>
          <p:nvPr>
            <p:ph type="title"/>
          </p:nvPr>
        </p:nvSpPr>
        <p:spPr/>
        <p:txBody>
          <a:bodyPr/>
          <a:lstStyle/>
          <a:p>
            <a:r>
              <a:rPr lang="nl-BE" dirty="0"/>
              <a:t>Maastricht Conference </a:t>
            </a:r>
            <a:r>
              <a:rPr lang="nl-BE" dirty="0" err="1"/>
              <a:t>Region</a:t>
            </a:r>
            <a:endParaRPr lang="nl-BE" dirty="0"/>
          </a:p>
        </p:txBody>
      </p:sp>
      <p:sp>
        <p:nvSpPr>
          <p:cNvPr id="3" name="Tijdelijke aanduiding voor inhoud 2">
            <a:extLst>
              <a:ext uri="{FF2B5EF4-FFF2-40B4-BE49-F238E27FC236}">
                <a16:creationId xmlns:a16="http://schemas.microsoft.com/office/drawing/2014/main" id="{512FEC97-0F27-455E-A181-045B10C26EF1}"/>
              </a:ext>
            </a:extLst>
          </p:cNvPr>
          <p:cNvSpPr>
            <a:spLocks noGrp="1"/>
          </p:cNvSpPr>
          <p:nvPr>
            <p:ph idx="1"/>
          </p:nvPr>
        </p:nvSpPr>
        <p:spPr/>
        <p:txBody>
          <a:bodyPr/>
          <a:lstStyle/>
          <a:p>
            <a:r>
              <a:rPr lang="en-US" dirty="0">
                <a:solidFill>
                  <a:srgbClr val="000000"/>
                </a:solidFill>
                <a:latin typeface="Maitree"/>
              </a:rPr>
              <a:t>A strong award winning congress community</a:t>
            </a:r>
          </a:p>
          <a:p>
            <a:r>
              <a:rPr lang="en-US" dirty="0">
                <a:solidFill>
                  <a:srgbClr val="000000"/>
                </a:solidFill>
                <a:latin typeface="Maitree"/>
              </a:rPr>
              <a:t>Over 35 years of experience in the meetings industry</a:t>
            </a:r>
          </a:p>
          <a:p>
            <a:r>
              <a:rPr lang="en-US" dirty="0">
                <a:solidFill>
                  <a:srgbClr val="000000"/>
                </a:solidFill>
                <a:latin typeface="Maitree"/>
              </a:rPr>
              <a:t>Located in the heart of Europe, easily accessible</a:t>
            </a:r>
          </a:p>
          <a:p>
            <a:r>
              <a:rPr lang="en-US" dirty="0">
                <a:solidFill>
                  <a:srgbClr val="000000"/>
                </a:solidFill>
                <a:latin typeface="Maitree"/>
              </a:rPr>
              <a:t>Surrounded by an excellent scientific ecosystem</a:t>
            </a:r>
            <a:endParaRPr lang="nl-BE" dirty="0"/>
          </a:p>
          <a:p>
            <a:endParaRPr lang="nl-BE" dirty="0"/>
          </a:p>
          <a:p>
            <a:endParaRPr lang="en-US" dirty="0">
              <a:solidFill>
                <a:srgbClr val="000000"/>
              </a:solidFill>
              <a:latin typeface="Maitree"/>
            </a:endParaRPr>
          </a:p>
          <a:p>
            <a:endParaRPr lang="nl-BE" dirty="0"/>
          </a:p>
          <a:p>
            <a:endParaRPr lang="nl-BE" dirty="0"/>
          </a:p>
        </p:txBody>
      </p:sp>
    </p:spTree>
    <p:extLst>
      <p:ext uri="{BB962C8B-B14F-4D97-AF65-F5344CB8AC3E}">
        <p14:creationId xmlns:p14="http://schemas.microsoft.com/office/powerpoint/2010/main" val="2550294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16">
            <a:extLst>
              <a:ext uri="{FF2B5EF4-FFF2-40B4-BE49-F238E27FC236}">
                <a16:creationId xmlns:a16="http://schemas.microsoft.com/office/drawing/2014/main" id="{1EB6CFB0-74CC-4C73-878A-2925B2CAF4AB}"/>
              </a:ext>
            </a:extLst>
          </p:cNvPr>
          <p:cNvSpPr/>
          <p:nvPr/>
        </p:nvSpPr>
        <p:spPr>
          <a:xfrm>
            <a:off x="7437120" y="5974080"/>
            <a:ext cx="5029200" cy="100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9BDEF62F-39DC-417C-A668-D9F0C1F05C20}"/>
              </a:ext>
            </a:extLst>
          </p:cNvPr>
          <p:cNvSpPr>
            <a:spLocks noGrp="1"/>
          </p:cNvSpPr>
          <p:nvPr>
            <p:ph type="title"/>
          </p:nvPr>
        </p:nvSpPr>
        <p:spPr/>
        <p:txBody>
          <a:bodyPr/>
          <a:lstStyle/>
          <a:p>
            <a:r>
              <a:rPr lang="nl-BE" dirty="0"/>
              <a:t>Maastricht Conference </a:t>
            </a:r>
            <a:r>
              <a:rPr lang="nl-BE" dirty="0" err="1"/>
              <a:t>Region</a:t>
            </a:r>
            <a:endParaRPr lang="nl-BE" dirty="0"/>
          </a:p>
        </p:txBody>
      </p:sp>
      <p:pic>
        <p:nvPicPr>
          <p:cNvPr id="8" name="Afbeelding 7" descr="Afbeelding met gebouw, buiten, oud, steen&#10;&#10;Automatisch gegenereerde beschrijving">
            <a:extLst>
              <a:ext uri="{FF2B5EF4-FFF2-40B4-BE49-F238E27FC236}">
                <a16:creationId xmlns:a16="http://schemas.microsoft.com/office/drawing/2014/main" id="{7E7AED77-0C2C-4734-8EF9-B89C813D9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601" y="1706560"/>
            <a:ext cx="2520000" cy="2520000"/>
          </a:xfrm>
          <a:prstGeom prst="rect">
            <a:avLst/>
          </a:prstGeom>
        </p:spPr>
      </p:pic>
      <p:pic>
        <p:nvPicPr>
          <p:cNvPr id="10" name="Afbeelding 9" descr="Afbeelding met persoon, ziekenhuiskamer&#10;&#10;Automatisch gegenereerde beschrijving">
            <a:extLst>
              <a:ext uri="{FF2B5EF4-FFF2-40B4-BE49-F238E27FC236}">
                <a16:creationId xmlns:a16="http://schemas.microsoft.com/office/drawing/2014/main" id="{801020A5-677D-4319-9BCB-D15EC5344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241" y="4239456"/>
            <a:ext cx="2520000" cy="2520000"/>
          </a:xfrm>
          <a:prstGeom prst="rect">
            <a:avLst/>
          </a:prstGeom>
        </p:spPr>
      </p:pic>
      <p:pic>
        <p:nvPicPr>
          <p:cNvPr id="12" name="Afbeelding 11" descr="Afbeelding met lucht&#10;&#10;Automatisch gegenereerde beschrijving">
            <a:extLst>
              <a:ext uri="{FF2B5EF4-FFF2-40B4-BE49-F238E27FC236}">
                <a16:creationId xmlns:a16="http://schemas.microsoft.com/office/drawing/2014/main" id="{D119D67D-2218-4A87-B723-9D4877427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6697" y="4239456"/>
            <a:ext cx="2520000" cy="2520000"/>
          </a:xfrm>
          <a:prstGeom prst="rect">
            <a:avLst/>
          </a:prstGeom>
        </p:spPr>
      </p:pic>
      <p:grpSp>
        <p:nvGrpSpPr>
          <p:cNvPr id="28" name="Groep 27">
            <a:extLst>
              <a:ext uri="{FF2B5EF4-FFF2-40B4-BE49-F238E27FC236}">
                <a16:creationId xmlns:a16="http://schemas.microsoft.com/office/drawing/2014/main" id="{C2DF8369-E63A-485C-8480-88BA37931068}"/>
              </a:ext>
            </a:extLst>
          </p:cNvPr>
          <p:cNvGrpSpPr/>
          <p:nvPr/>
        </p:nvGrpSpPr>
        <p:grpSpPr>
          <a:xfrm>
            <a:off x="3536697" y="1706560"/>
            <a:ext cx="2520000" cy="2520000"/>
            <a:chOff x="3536697" y="1706560"/>
            <a:chExt cx="2520000" cy="2520000"/>
          </a:xfrm>
        </p:grpSpPr>
        <p:sp>
          <p:nvSpPr>
            <p:cNvPr id="13" name="Rechthoek 12">
              <a:extLst>
                <a:ext uri="{FF2B5EF4-FFF2-40B4-BE49-F238E27FC236}">
                  <a16:creationId xmlns:a16="http://schemas.microsoft.com/office/drawing/2014/main" id="{0FA428E5-253B-4C68-8331-4994AE91B83A}"/>
                </a:ext>
              </a:extLst>
            </p:cNvPr>
            <p:cNvSpPr/>
            <p:nvPr/>
          </p:nvSpPr>
          <p:spPr>
            <a:xfrm>
              <a:off x="3536697" y="1706560"/>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endParaRPr lang="en-US" b="0" i="0" dirty="0">
                <a:solidFill>
                  <a:srgbClr val="000000"/>
                </a:solidFill>
                <a:effectLst/>
                <a:latin typeface="Maitree"/>
              </a:endParaRPr>
            </a:p>
            <a:p>
              <a:pPr algn="ctr"/>
              <a:r>
                <a:rPr lang="en-US" b="0" i="0" dirty="0">
                  <a:solidFill>
                    <a:srgbClr val="000000"/>
                  </a:solidFill>
                  <a:effectLst/>
                  <a:latin typeface="Maitree"/>
                </a:rPr>
                <a:t>A strong award winning </a:t>
              </a:r>
              <a:br>
                <a:rPr lang="en-US" b="0" i="0" dirty="0">
                  <a:solidFill>
                    <a:srgbClr val="000000"/>
                  </a:solidFill>
                  <a:effectLst/>
                  <a:latin typeface="Maitree"/>
                </a:rPr>
              </a:br>
              <a:r>
                <a:rPr lang="en-US" b="0" i="0" dirty="0">
                  <a:solidFill>
                    <a:srgbClr val="000000"/>
                  </a:solidFill>
                  <a:effectLst/>
                  <a:latin typeface="Maitree"/>
                </a:rPr>
                <a:t>congress community</a:t>
              </a:r>
              <a:endParaRPr lang="nl-BE" dirty="0"/>
            </a:p>
          </p:txBody>
        </p:sp>
        <p:pic>
          <p:nvPicPr>
            <p:cNvPr id="19" name="Afbeelding 18">
              <a:extLst>
                <a:ext uri="{FF2B5EF4-FFF2-40B4-BE49-F238E27FC236}">
                  <a16:creationId xmlns:a16="http://schemas.microsoft.com/office/drawing/2014/main" id="{ADE25D8D-3044-47D8-AD31-27CE9B05B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6697" y="2153600"/>
              <a:ext cx="720000" cy="712800"/>
            </a:xfrm>
            <a:prstGeom prst="rect">
              <a:avLst/>
            </a:prstGeom>
          </p:spPr>
        </p:pic>
      </p:grpSp>
      <p:grpSp>
        <p:nvGrpSpPr>
          <p:cNvPr id="29" name="Groep 28">
            <a:extLst>
              <a:ext uri="{FF2B5EF4-FFF2-40B4-BE49-F238E27FC236}">
                <a16:creationId xmlns:a16="http://schemas.microsoft.com/office/drawing/2014/main" id="{C0898B1A-04B2-4811-B0FA-5CD5665C259D}"/>
              </a:ext>
            </a:extLst>
          </p:cNvPr>
          <p:cNvGrpSpPr/>
          <p:nvPr/>
        </p:nvGrpSpPr>
        <p:grpSpPr>
          <a:xfrm>
            <a:off x="8601081" y="1706560"/>
            <a:ext cx="2520000" cy="2520000"/>
            <a:chOff x="8601081" y="1706560"/>
            <a:chExt cx="2520000" cy="2520000"/>
          </a:xfrm>
        </p:grpSpPr>
        <p:sp>
          <p:nvSpPr>
            <p:cNvPr id="14" name="Rechthoek 13">
              <a:extLst>
                <a:ext uri="{FF2B5EF4-FFF2-40B4-BE49-F238E27FC236}">
                  <a16:creationId xmlns:a16="http://schemas.microsoft.com/office/drawing/2014/main" id="{2A22E05F-2DD8-491D-B5D8-2C00715165B0}"/>
                </a:ext>
              </a:extLst>
            </p:cNvPr>
            <p:cNvSpPr/>
            <p:nvPr/>
          </p:nvSpPr>
          <p:spPr>
            <a:xfrm>
              <a:off x="8601081" y="1706560"/>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br>
                <a:rPr lang="en-US" b="0" i="0" dirty="0">
                  <a:solidFill>
                    <a:srgbClr val="000000"/>
                  </a:solidFill>
                  <a:effectLst/>
                  <a:latin typeface="Maitree"/>
                </a:rPr>
              </a:br>
              <a:r>
                <a:rPr lang="en-US" b="0" i="0" dirty="0">
                  <a:solidFill>
                    <a:srgbClr val="000000"/>
                  </a:solidFill>
                  <a:effectLst/>
                  <a:latin typeface="Maitree"/>
                </a:rPr>
                <a:t>Over 35 years of experience in the meetings industry</a:t>
              </a:r>
              <a:endParaRPr lang="nl-BE" dirty="0"/>
            </a:p>
          </p:txBody>
        </p:sp>
        <p:pic>
          <p:nvPicPr>
            <p:cNvPr id="21" name="Afbeelding 20">
              <a:extLst>
                <a:ext uri="{FF2B5EF4-FFF2-40B4-BE49-F238E27FC236}">
                  <a16:creationId xmlns:a16="http://schemas.microsoft.com/office/drawing/2014/main" id="{7B22C008-FB0E-45B1-874F-A0A767C06C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01081" y="2133280"/>
              <a:ext cx="720000" cy="698400"/>
            </a:xfrm>
            <a:prstGeom prst="rect">
              <a:avLst/>
            </a:prstGeom>
          </p:spPr>
        </p:pic>
      </p:grpSp>
      <p:pic>
        <p:nvPicPr>
          <p:cNvPr id="23" name="Afbeelding 22" descr="Afbeelding met buiten, lucht, water, rivier&#10;&#10;Automatisch gegenereerde beschrijving">
            <a:extLst>
              <a:ext uri="{FF2B5EF4-FFF2-40B4-BE49-F238E27FC236}">
                <a16:creationId xmlns:a16="http://schemas.microsoft.com/office/drawing/2014/main" id="{45443823-1416-4D9D-B6F0-BE9C0E0BC2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74290" y="1706560"/>
            <a:ext cx="2520000" cy="2520000"/>
          </a:xfrm>
          <a:prstGeom prst="rect">
            <a:avLst/>
          </a:prstGeom>
        </p:spPr>
      </p:pic>
      <p:grpSp>
        <p:nvGrpSpPr>
          <p:cNvPr id="31" name="Groep 30">
            <a:extLst>
              <a:ext uri="{FF2B5EF4-FFF2-40B4-BE49-F238E27FC236}">
                <a16:creationId xmlns:a16="http://schemas.microsoft.com/office/drawing/2014/main" id="{DC2FF28A-F61A-4191-9ACF-BD716A02B798}"/>
              </a:ext>
            </a:extLst>
          </p:cNvPr>
          <p:cNvGrpSpPr/>
          <p:nvPr/>
        </p:nvGrpSpPr>
        <p:grpSpPr>
          <a:xfrm>
            <a:off x="6074290" y="4239456"/>
            <a:ext cx="2520000" cy="2520000"/>
            <a:chOff x="6074290" y="4239456"/>
            <a:chExt cx="2520000" cy="2520000"/>
          </a:xfrm>
        </p:grpSpPr>
        <p:sp>
          <p:nvSpPr>
            <p:cNvPr id="16" name="Rechthoek 15">
              <a:extLst>
                <a:ext uri="{FF2B5EF4-FFF2-40B4-BE49-F238E27FC236}">
                  <a16:creationId xmlns:a16="http://schemas.microsoft.com/office/drawing/2014/main" id="{46479B96-E3F3-41C0-8B14-280838219AF1}"/>
                </a:ext>
              </a:extLst>
            </p:cNvPr>
            <p:cNvSpPr/>
            <p:nvPr/>
          </p:nvSpPr>
          <p:spPr>
            <a:xfrm>
              <a:off x="6074290" y="4239456"/>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r>
                <a:rPr lang="en-US" b="0" i="0" dirty="0">
                  <a:solidFill>
                    <a:srgbClr val="000000"/>
                  </a:solidFill>
                  <a:effectLst/>
                  <a:latin typeface="Maitree"/>
                </a:rPr>
                <a:t>Surrounded by an excellent scientific ecosystem</a:t>
              </a:r>
              <a:endParaRPr lang="nl-BE" dirty="0"/>
            </a:p>
          </p:txBody>
        </p:sp>
        <p:pic>
          <p:nvPicPr>
            <p:cNvPr id="25" name="Afbeelding 24">
              <a:extLst>
                <a:ext uri="{FF2B5EF4-FFF2-40B4-BE49-F238E27FC236}">
                  <a16:creationId xmlns:a16="http://schemas.microsoft.com/office/drawing/2014/main" id="{D35C6A4D-77A1-4D04-859D-FABBFB62A7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74290" y="4635696"/>
              <a:ext cx="720000" cy="712800"/>
            </a:xfrm>
            <a:prstGeom prst="rect">
              <a:avLst/>
            </a:prstGeom>
          </p:spPr>
        </p:pic>
      </p:grpSp>
      <p:grpSp>
        <p:nvGrpSpPr>
          <p:cNvPr id="30" name="Groep 29">
            <a:extLst>
              <a:ext uri="{FF2B5EF4-FFF2-40B4-BE49-F238E27FC236}">
                <a16:creationId xmlns:a16="http://schemas.microsoft.com/office/drawing/2014/main" id="{5096DB40-882E-4A1F-8528-137DECE47AB5}"/>
              </a:ext>
            </a:extLst>
          </p:cNvPr>
          <p:cNvGrpSpPr/>
          <p:nvPr/>
        </p:nvGrpSpPr>
        <p:grpSpPr>
          <a:xfrm>
            <a:off x="1010601" y="4239456"/>
            <a:ext cx="2520000" cy="2520000"/>
            <a:chOff x="1010601" y="4239456"/>
            <a:chExt cx="2520000" cy="2520000"/>
          </a:xfrm>
        </p:grpSpPr>
        <p:sp>
          <p:nvSpPr>
            <p:cNvPr id="15" name="Rechthoek 14">
              <a:extLst>
                <a:ext uri="{FF2B5EF4-FFF2-40B4-BE49-F238E27FC236}">
                  <a16:creationId xmlns:a16="http://schemas.microsoft.com/office/drawing/2014/main" id="{C269A6E9-6CC2-473C-BEB4-00697814BA9B}"/>
                </a:ext>
              </a:extLst>
            </p:cNvPr>
            <p:cNvSpPr/>
            <p:nvPr/>
          </p:nvSpPr>
          <p:spPr>
            <a:xfrm>
              <a:off x="1010601" y="4239456"/>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r>
                <a:rPr lang="en-US" b="0" i="0" dirty="0">
                  <a:solidFill>
                    <a:srgbClr val="000000"/>
                  </a:solidFill>
                  <a:effectLst/>
                  <a:latin typeface="Maitree"/>
                </a:rPr>
                <a:t>Located in the heart of Europe, easily accessible</a:t>
              </a:r>
              <a:endParaRPr lang="nl-BE" dirty="0"/>
            </a:p>
          </p:txBody>
        </p:sp>
        <p:pic>
          <p:nvPicPr>
            <p:cNvPr id="27" name="Afbeelding 26">
              <a:extLst>
                <a:ext uri="{FF2B5EF4-FFF2-40B4-BE49-F238E27FC236}">
                  <a16:creationId xmlns:a16="http://schemas.microsoft.com/office/drawing/2014/main" id="{4F98EAB3-C463-4ACB-A1CD-7BE9E9A22D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10601" y="4645856"/>
              <a:ext cx="720000" cy="712800"/>
            </a:xfrm>
            <a:prstGeom prst="rect">
              <a:avLst/>
            </a:prstGeom>
          </p:spPr>
        </p:pic>
      </p:grpSp>
      <p:grpSp>
        <p:nvGrpSpPr>
          <p:cNvPr id="34" name="Groep 33">
            <a:extLst>
              <a:ext uri="{FF2B5EF4-FFF2-40B4-BE49-F238E27FC236}">
                <a16:creationId xmlns:a16="http://schemas.microsoft.com/office/drawing/2014/main" id="{64F2272D-B1BB-4452-B5CB-647D48400D08}"/>
              </a:ext>
            </a:extLst>
          </p:cNvPr>
          <p:cNvGrpSpPr/>
          <p:nvPr/>
        </p:nvGrpSpPr>
        <p:grpSpPr>
          <a:xfrm>
            <a:off x="3540215" y="1705104"/>
            <a:ext cx="2520000" cy="2520000"/>
            <a:chOff x="5323840" y="2468880"/>
            <a:chExt cx="2520000" cy="2520000"/>
          </a:xfrm>
        </p:grpSpPr>
        <p:sp>
          <p:nvSpPr>
            <p:cNvPr id="32" name="Rechthoek 31">
              <a:extLst>
                <a:ext uri="{FF2B5EF4-FFF2-40B4-BE49-F238E27FC236}">
                  <a16:creationId xmlns:a16="http://schemas.microsoft.com/office/drawing/2014/main" id="{B72A7FC3-1DCE-49D5-8DE6-7A05DB80CF81}"/>
                </a:ext>
              </a:extLst>
            </p:cNvPr>
            <p:cNvSpPr/>
            <p:nvPr/>
          </p:nvSpPr>
          <p:spPr>
            <a:xfrm>
              <a:off x="5323840" y="2468880"/>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3" name="Afbeelding 32">
              <a:extLst>
                <a:ext uri="{FF2B5EF4-FFF2-40B4-BE49-F238E27FC236}">
                  <a16:creationId xmlns:a16="http://schemas.microsoft.com/office/drawing/2014/main" id="{0D4C01C7-2054-42A9-91E1-EE1656499664}"/>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6223840" y="3372480"/>
              <a:ext cx="720000" cy="712800"/>
            </a:xfrm>
            <a:prstGeom prst="rect">
              <a:avLst/>
            </a:prstGeom>
          </p:spPr>
        </p:pic>
      </p:grpSp>
      <p:grpSp>
        <p:nvGrpSpPr>
          <p:cNvPr id="41" name="Groep 40">
            <a:extLst>
              <a:ext uri="{FF2B5EF4-FFF2-40B4-BE49-F238E27FC236}">
                <a16:creationId xmlns:a16="http://schemas.microsoft.com/office/drawing/2014/main" id="{035EAE63-4B3F-4DC8-9157-C613E5BBA68F}"/>
              </a:ext>
            </a:extLst>
          </p:cNvPr>
          <p:cNvGrpSpPr/>
          <p:nvPr/>
        </p:nvGrpSpPr>
        <p:grpSpPr>
          <a:xfrm>
            <a:off x="8610695" y="1702263"/>
            <a:ext cx="2520000" cy="2520000"/>
            <a:chOff x="650601" y="-3918267"/>
            <a:chExt cx="2520000" cy="2520000"/>
          </a:xfrm>
        </p:grpSpPr>
        <p:sp>
          <p:nvSpPr>
            <p:cNvPr id="35" name="Rechthoek 34">
              <a:extLst>
                <a:ext uri="{FF2B5EF4-FFF2-40B4-BE49-F238E27FC236}">
                  <a16:creationId xmlns:a16="http://schemas.microsoft.com/office/drawing/2014/main" id="{4083926B-EB29-469B-A4C4-70C0A9D79C21}"/>
                </a:ext>
              </a:extLst>
            </p:cNvPr>
            <p:cNvSpPr/>
            <p:nvPr/>
          </p:nvSpPr>
          <p:spPr>
            <a:xfrm>
              <a:off x="650601" y="-3918267"/>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8" name="Afbeelding 37">
              <a:extLst>
                <a:ext uri="{FF2B5EF4-FFF2-40B4-BE49-F238E27FC236}">
                  <a16:creationId xmlns:a16="http://schemas.microsoft.com/office/drawing/2014/main" id="{8F870ADC-ADE4-4924-AEDB-3672ED3A9C46}"/>
                </a:ext>
              </a:extLst>
            </p:cNvPr>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550601" y="-3007467"/>
              <a:ext cx="720000" cy="698400"/>
            </a:xfrm>
            <a:prstGeom prst="rect">
              <a:avLst/>
            </a:prstGeom>
          </p:spPr>
        </p:pic>
      </p:grpSp>
      <p:grpSp>
        <p:nvGrpSpPr>
          <p:cNvPr id="40" name="Groep 39">
            <a:extLst>
              <a:ext uri="{FF2B5EF4-FFF2-40B4-BE49-F238E27FC236}">
                <a16:creationId xmlns:a16="http://schemas.microsoft.com/office/drawing/2014/main" id="{9EE33D99-097D-47B9-B6AC-4F3DC81E9DD1}"/>
              </a:ext>
            </a:extLst>
          </p:cNvPr>
          <p:cNvGrpSpPr/>
          <p:nvPr/>
        </p:nvGrpSpPr>
        <p:grpSpPr>
          <a:xfrm>
            <a:off x="1009264" y="4239456"/>
            <a:ext cx="2520000" cy="2520000"/>
            <a:chOff x="7431720" y="-3774011"/>
            <a:chExt cx="2520000" cy="2520000"/>
          </a:xfrm>
        </p:grpSpPr>
        <p:sp>
          <p:nvSpPr>
            <p:cNvPr id="36" name="Rechthoek 35">
              <a:extLst>
                <a:ext uri="{FF2B5EF4-FFF2-40B4-BE49-F238E27FC236}">
                  <a16:creationId xmlns:a16="http://schemas.microsoft.com/office/drawing/2014/main" id="{03BB1749-3FA1-475A-B7F9-81B4C7F53EEF}"/>
                </a:ext>
              </a:extLst>
            </p:cNvPr>
            <p:cNvSpPr/>
            <p:nvPr/>
          </p:nvSpPr>
          <p:spPr>
            <a:xfrm>
              <a:off x="7431720" y="-3774011"/>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9" name="Afbeelding 38">
              <a:extLst>
                <a:ext uri="{FF2B5EF4-FFF2-40B4-BE49-F238E27FC236}">
                  <a16:creationId xmlns:a16="http://schemas.microsoft.com/office/drawing/2014/main" id="{6F8D9D58-01E8-4637-BED8-5DECCA7FC23C}"/>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8331720" y="-2870411"/>
              <a:ext cx="720000" cy="712800"/>
            </a:xfrm>
            <a:prstGeom prst="rect">
              <a:avLst/>
            </a:prstGeom>
          </p:spPr>
        </p:pic>
      </p:grpSp>
      <p:grpSp>
        <p:nvGrpSpPr>
          <p:cNvPr id="43" name="Groep 42">
            <a:extLst>
              <a:ext uri="{FF2B5EF4-FFF2-40B4-BE49-F238E27FC236}">
                <a16:creationId xmlns:a16="http://schemas.microsoft.com/office/drawing/2014/main" id="{94F926B8-B114-40DF-9660-DA49AD747799}"/>
              </a:ext>
            </a:extLst>
          </p:cNvPr>
          <p:cNvGrpSpPr/>
          <p:nvPr/>
        </p:nvGrpSpPr>
        <p:grpSpPr>
          <a:xfrm>
            <a:off x="6075680" y="4236400"/>
            <a:ext cx="2520000" cy="2520000"/>
            <a:chOff x="14787560" y="-3406022"/>
            <a:chExt cx="2520000" cy="2520000"/>
          </a:xfrm>
        </p:grpSpPr>
        <p:sp>
          <p:nvSpPr>
            <p:cNvPr id="37" name="Rechthoek 36">
              <a:extLst>
                <a:ext uri="{FF2B5EF4-FFF2-40B4-BE49-F238E27FC236}">
                  <a16:creationId xmlns:a16="http://schemas.microsoft.com/office/drawing/2014/main" id="{13C7FBB1-8333-4C6E-964F-1785E796B5C4}"/>
                </a:ext>
              </a:extLst>
            </p:cNvPr>
            <p:cNvSpPr/>
            <p:nvPr/>
          </p:nvSpPr>
          <p:spPr>
            <a:xfrm>
              <a:off x="14787560" y="-3406022"/>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42" name="Afbeelding 41">
              <a:extLst>
                <a:ext uri="{FF2B5EF4-FFF2-40B4-BE49-F238E27FC236}">
                  <a16:creationId xmlns:a16="http://schemas.microsoft.com/office/drawing/2014/main" id="{748773CD-BD9E-4A9E-85BC-C8A78F5D5D77}"/>
                </a:ext>
              </a:extLst>
            </p:cNvPr>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15707880" y="-2400822"/>
              <a:ext cx="720000" cy="712800"/>
            </a:xfrm>
            <a:prstGeom prst="rect">
              <a:avLst/>
            </a:prstGeom>
          </p:spPr>
        </p:pic>
      </p:grpSp>
    </p:spTree>
    <p:extLst>
      <p:ext uri="{BB962C8B-B14F-4D97-AF65-F5344CB8AC3E}">
        <p14:creationId xmlns:p14="http://schemas.microsoft.com/office/powerpoint/2010/main" val="219195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28"/>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nodeType="afterEffect">
                                  <p:stCondLst>
                                    <p:cond delay="1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nodeType="afterEffect">
                                  <p:stCondLst>
                                    <p:cond delay="10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p:stCondLst>
                              <p:cond delay="300"/>
                            </p:stCondLst>
                            <p:childTnLst>
                              <p:par>
                                <p:cTn id="17" presetID="1" presetClass="entr" presetSubtype="0" fill="hold" nodeType="afterEffect">
                                  <p:stCondLst>
                                    <p:cond delay="100"/>
                                  </p:stCondLst>
                                  <p:childTnLst>
                                    <p:set>
                                      <p:cBhvr>
                                        <p:cTn id="18" dur="1" fill="hold">
                                          <p:stCondLst>
                                            <p:cond delay="0"/>
                                          </p:stCondLst>
                                        </p:cTn>
                                        <p:tgtEl>
                                          <p:spTgt spid="30"/>
                                        </p:tgtEl>
                                        <p:attrNameLst>
                                          <p:attrName>style.visibility</p:attrName>
                                        </p:attrNameLst>
                                      </p:cBhvr>
                                      <p:to>
                                        <p:strVal val="visible"/>
                                      </p:to>
                                    </p:set>
                                  </p:childTnLst>
                                </p:cTn>
                              </p:par>
                            </p:childTnLst>
                          </p:cTn>
                        </p:par>
                        <p:par>
                          <p:cTn id="19" fill="hold">
                            <p:stCondLst>
                              <p:cond delay="400"/>
                            </p:stCondLst>
                            <p:childTnLst>
                              <p:par>
                                <p:cTn id="20" presetID="1" presetClass="entr" presetSubtype="0" fill="hold" nodeType="afterEffect">
                                  <p:stCondLst>
                                    <p:cond delay="1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100"/>
                                  </p:stCondLst>
                                  <p:childTnLst>
                                    <p:set>
                                      <p:cBhvr>
                                        <p:cTn id="24" dur="1" fill="hold">
                                          <p:stCondLst>
                                            <p:cond delay="0"/>
                                          </p:stCondLst>
                                        </p:cTn>
                                        <p:tgtEl>
                                          <p:spTgt spid="31"/>
                                        </p:tgtEl>
                                        <p:attrNameLst>
                                          <p:attrName>style.visibility</p:attrName>
                                        </p:attrNameLst>
                                      </p:cBhvr>
                                      <p:to>
                                        <p:strVal val="visible"/>
                                      </p:to>
                                    </p:set>
                                  </p:childTnLst>
                                </p:cTn>
                              </p:par>
                            </p:childTnLst>
                          </p:cTn>
                        </p:par>
                        <p:par>
                          <p:cTn id="25" fill="hold">
                            <p:stCondLst>
                              <p:cond delay="600"/>
                            </p:stCondLst>
                            <p:childTnLst>
                              <p:par>
                                <p:cTn id="26" presetID="1" presetClass="entr" presetSubtype="0" fill="hold" nodeType="afterEffect">
                                  <p:stCondLst>
                                    <p:cond delay="10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p:stCondLst>
                        <p:cond delay="0"/>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34"/>
                                        </p:tgtEl>
                                      </p:cBhvr>
                                    </p:animEffect>
                                    <p:set>
                                      <p:cBhvr>
                                        <p:cTn id="3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34" restart="whenNotActive" fill="hold" evtFilter="cancelBubble" nodeType="interactiveSeq">
                <p:stCondLst>
                  <p:cond evt="onClick" delay="0">
                    <p:tgtEl>
                      <p:spTgt spid="41"/>
                    </p:tgtEl>
                  </p:cond>
                </p:stCondLst>
                <p:endSync evt="end" delay="0">
                  <p:rtn val="all"/>
                </p:endSync>
                <p:childTnLst>
                  <p:par>
                    <p:cTn id="35" fill="hold">
                      <p:stCondLst>
                        <p:cond delay="0"/>
                      </p:stCondLst>
                      <p:childTnLst>
                        <p:par>
                          <p:cTn id="36" fill="hold">
                            <p:stCondLst>
                              <p:cond delay="0"/>
                            </p:stCondLst>
                            <p:childTnLst>
                              <p:par>
                                <p:cTn id="37" presetID="9" presetClass="exit" presetSubtype="0" fill="hold" nodeType="clickEffect">
                                  <p:stCondLst>
                                    <p:cond delay="0"/>
                                  </p:stCondLst>
                                  <p:childTnLst>
                                    <p:animEffect transition="out" filter="dissolve">
                                      <p:cBhvr>
                                        <p:cTn id="38" dur="500"/>
                                        <p:tgtEl>
                                          <p:spTgt spid="41"/>
                                        </p:tgtEl>
                                      </p:cBhvr>
                                    </p:animEffect>
                                    <p:set>
                                      <p:cBhvr>
                                        <p:cTn id="39"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40" restart="whenNotActive" fill="hold" evtFilter="cancelBubble" nodeType="interactiveSeq">
                <p:stCondLst>
                  <p:cond evt="onClick" delay="0">
                    <p:tgtEl>
                      <p:spTgt spid="40"/>
                    </p:tgtEl>
                  </p:cond>
                </p:stCondLst>
                <p:endSync evt="end" delay="0">
                  <p:rtn val="all"/>
                </p:endSync>
                <p:childTnLst>
                  <p:par>
                    <p:cTn id="41" fill="hold">
                      <p:stCondLst>
                        <p:cond delay="0"/>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500"/>
                                        <p:tgtEl>
                                          <p:spTgt spid="40"/>
                                        </p:tgtEl>
                                      </p:cBhvr>
                                    </p:animEffect>
                                    <p:set>
                                      <p:cBhvr>
                                        <p:cTn id="4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46" restart="whenNotActive" fill="hold" evtFilter="cancelBubble" nodeType="interactiveSeq">
                <p:stCondLst>
                  <p:cond evt="onClick" delay="0">
                    <p:tgtEl>
                      <p:spTgt spid="43"/>
                    </p:tgtEl>
                  </p:cond>
                </p:stCondLst>
                <p:endSync evt="end" delay="0">
                  <p:rtn val="all"/>
                </p:endSync>
                <p:childTnLst>
                  <p:par>
                    <p:cTn id="47" fill="hold">
                      <p:stCondLst>
                        <p:cond delay="0"/>
                      </p:stCondLst>
                      <p:childTnLst>
                        <p:par>
                          <p:cTn id="48" fill="hold">
                            <p:stCondLst>
                              <p:cond delay="0"/>
                            </p:stCondLst>
                            <p:childTnLst>
                              <p:par>
                                <p:cTn id="49" presetID="9" presetClass="exit" presetSubtype="0" fill="hold" nodeType="clickEffect">
                                  <p:stCondLst>
                                    <p:cond delay="0"/>
                                  </p:stCondLst>
                                  <p:childTnLst>
                                    <p:animEffect transition="out" filter="dissolve">
                                      <p:cBhvr>
                                        <p:cTn id="50" dur="500"/>
                                        <p:tgtEl>
                                          <p:spTgt spid="43"/>
                                        </p:tgtEl>
                                      </p:cBhvr>
                                    </p:animEffect>
                                    <p:set>
                                      <p:cBhvr>
                                        <p:cTn id="51"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16">
            <a:extLst>
              <a:ext uri="{FF2B5EF4-FFF2-40B4-BE49-F238E27FC236}">
                <a16:creationId xmlns:a16="http://schemas.microsoft.com/office/drawing/2014/main" id="{1EB6CFB0-74CC-4C73-878A-2925B2CAF4AB}"/>
              </a:ext>
            </a:extLst>
          </p:cNvPr>
          <p:cNvSpPr/>
          <p:nvPr/>
        </p:nvSpPr>
        <p:spPr>
          <a:xfrm>
            <a:off x="7437120" y="5974080"/>
            <a:ext cx="5029200" cy="100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9BDEF62F-39DC-417C-A668-D9F0C1F05C20}"/>
              </a:ext>
            </a:extLst>
          </p:cNvPr>
          <p:cNvSpPr>
            <a:spLocks noGrp="1"/>
          </p:cNvSpPr>
          <p:nvPr>
            <p:ph type="title"/>
          </p:nvPr>
        </p:nvSpPr>
        <p:spPr/>
        <p:txBody>
          <a:bodyPr/>
          <a:lstStyle/>
          <a:p>
            <a:r>
              <a:rPr lang="nl-BE" dirty="0"/>
              <a:t>Maastricht Conference </a:t>
            </a:r>
            <a:r>
              <a:rPr lang="nl-BE" dirty="0" err="1"/>
              <a:t>Region</a:t>
            </a:r>
            <a:endParaRPr lang="nl-BE" dirty="0"/>
          </a:p>
        </p:txBody>
      </p:sp>
      <p:sp>
        <p:nvSpPr>
          <p:cNvPr id="3" name="Ovaal 2">
            <a:extLst>
              <a:ext uri="{FF2B5EF4-FFF2-40B4-BE49-F238E27FC236}">
                <a16:creationId xmlns:a16="http://schemas.microsoft.com/office/drawing/2014/main" id="{3E6545FA-D13F-47CD-8757-B7FF059D64A0}"/>
              </a:ext>
            </a:extLst>
          </p:cNvPr>
          <p:cNvSpPr/>
          <p:nvPr/>
        </p:nvSpPr>
        <p:spPr>
          <a:xfrm>
            <a:off x="3576000" y="1770924"/>
            <a:ext cx="5040000" cy="5040000"/>
          </a:xfrm>
          <a:prstGeom prst="ellipse">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8" name="Afbeelding 7" descr="Afbeelding met gebouw, buiten, oud, steen&#10;&#10;Automatisch gegenereerde beschrijving">
            <a:extLst>
              <a:ext uri="{FF2B5EF4-FFF2-40B4-BE49-F238E27FC236}">
                <a16:creationId xmlns:a16="http://schemas.microsoft.com/office/drawing/2014/main" id="{7E7AED77-0C2C-4734-8EF9-B89C813D9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980" y="2785200"/>
            <a:ext cx="1440000" cy="1440000"/>
          </a:xfrm>
          <a:prstGeom prst="rect">
            <a:avLst/>
          </a:prstGeom>
        </p:spPr>
      </p:pic>
      <p:pic>
        <p:nvPicPr>
          <p:cNvPr id="10" name="Afbeelding 9" descr="Afbeelding met persoon, ziekenhuiskamer&#10;&#10;Automatisch gegenereerde beschrijving">
            <a:extLst>
              <a:ext uri="{FF2B5EF4-FFF2-40B4-BE49-F238E27FC236}">
                <a16:creationId xmlns:a16="http://schemas.microsoft.com/office/drawing/2014/main" id="{801020A5-677D-4319-9BCB-D15EC5344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4643" y="4443276"/>
            <a:ext cx="1440000" cy="1440000"/>
          </a:xfrm>
          <a:prstGeom prst="rect">
            <a:avLst/>
          </a:prstGeom>
        </p:spPr>
      </p:pic>
      <p:pic>
        <p:nvPicPr>
          <p:cNvPr id="12" name="Afbeelding 11" descr="Afbeelding met lucht&#10;&#10;Automatisch gegenereerde beschrijving">
            <a:extLst>
              <a:ext uri="{FF2B5EF4-FFF2-40B4-BE49-F238E27FC236}">
                <a16:creationId xmlns:a16="http://schemas.microsoft.com/office/drawing/2014/main" id="{D119D67D-2218-4A87-B723-9D4877427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980" y="4443276"/>
            <a:ext cx="1440000" cy="1440000"/>
          </a:xfrm>
          <a:prstGeom prst="rect">
            <a:avLst/>
          </a:prstGeom>
        </p:spPr>
      </p:pic>
      <p:pic>
        <p:nvPicPr>
          <p:cNvPr id="23" name="Afbeelding 22" descr="Afbeelding met buiten, lucht, water, rivier&#10;&#10;Automatisch gegenereerde beschrijving">
            <a:extLst>
              <a:ext uri="{FF2B5EF4-FFF2-40B4-BE49-F238E27FC236}">
                <a16:creationId xmlns:a16="http://schemas.microsoft.com/office/drawing/2014/main" id="{45443823-1416-4D9D-B6F0-BE9C0E0BC2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4643" y="2785200"/>
            <a:ext cx="1440000" cy="1440000"/>
          </a:xfrm>
          <a:prstGeom prst="rect">
            <a:avLst/>
          </a:prstGeom>
        </p:spPr>
      </p:pic>
      <p:sp>
        <p:nvSpPr>
          <p:cNvPr id="4" name="Rechthoek 3">
            <a:extLst>
              <a:ext uri="{FF2B5EF4-FFF2-40B4-BE49-F238E27FC236}">
                <a16:creationId xmlns:a16="http://schemas.microsoft.com/office/drawing/2014/main" id="{D7F2CD93-7389-45EA-94F7-1E77BF4D990A}"/>
              </a:ext>
            </a:extLst>
          </p:cNvPr>
          <p:cNvSpPr/>
          <p:nvPr/>
        </p:nvSpPr>
        <p:spPr>
          <a:xfrm>
            <a:off x="4423980" y="2695672"/>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4" name="Rechthoek 43">
            <a:extLst>
              <a:ext uri="{FF2B5EF4-FFF2-40B4-BE49-F238E27FC236}">
                <a16:creationId xmlns:a16="http://schemas.microsoft.com/office/drawing/2014/main" id="{F157C729-CA39-480A-BF7B-EC62D0C4989C}"/>
              </a:ext>
            </a:extLst>
          </p:cNvPr>
          <p:cNvSpPr/>
          <p:nvPr/>
        </p:nvSpPr>
        <p:spPr>
          <a:xfrm>
            <a:off x="6242643" y="273873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5" name="Rechthoek 44">
            <a:extLst>
              <a:ext uri="{FF2B5EF4-FFF2-40B4-BE49-F238E27FC236}">
                <a16:creationId xmlns:a16="http://schemas.microsoft.com/office/drawing/2014/main" id="{E8465ED6-F441-4744-9676-AF3ECEBD6D4D}"/>
              </a:ext>
            </a:extLst>
          </p:cNvPr>
          <p:cNvSpPr/>
          <p:nvPr/>
        </p:nvSpPr>
        <p:spPr>
          <a:xfrm>
            <a:off x="6170643" y="432273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Rechthoek 45">
            <a:extLst>
              <a:ext uri="{FF2B5EF4-FFF2-40B4-BE49-F238E27FC236}">
                <a16:creationId xmlns:a16="http://schemas.microsoft.com/office/drawing/2014/main" id="{C56705FA-3A46-43BC-BED6-78F63F63B126}"/>
              </a:ext>
            </a:extLst>
          </p:cNvPr>
          <p:cNvSpPr/>
          <p:nvPr/>
        </p:nvSpPr>
        <p:spPr>
          <a:xfrm>
            <a:off x="4423980" y="444327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421327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nodeType="afterEffect">
                                  <p:stCondLst>
                                    <p:cond delay="1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nodeType="afterEffect">
                                  <p:stCondLst>
                                    <p:cond delay="10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2" restart="whenNotActive" fill="hold" evtFilter="cancelBubble" nodeType="interactiveSeq">
                <p:stCondLst>
                  <p:cond evt="onClick" delay="0">
                    <p:tgtEl>
                      <p:spTgt spid="44"/>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4"/>
                                        </p:tgtEl>
                                      </p:cBhvr>
                                    </p:animEffect>
                                    <p:set>
                                      <p:cBhvr>
                                        <p:cTn id="27"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28" restart="whenNotActive" fill="hold" evtFilter="cancelBubble" nodeType="interactiveSeq">
                <p:stCondLst>
                  <p:cond evt="onClick" delay="0">
                    <p:tgtEl>
                      <p:spTgt spid="46"/>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46"/>
                                        </p:tgtEl>
                                      </p:cBhvr>
                                    </p:animEffect>
                                    <p:set>
                                      <p:cBhvr>
                                        <p:cTn id="33"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34" restart="whenNotActive" fill="hold" evtFilter="cancelBubble" nodeType="interactiveSeq">
                <p:stCondLst>
                  <p:cond evt="onClick" delay="0">
                    <p:tgtEl>
                      <p:spTgt spid="45"/>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45"/>
                                        </p:tgtEl>
                                      </p:cBhvr>
                                    </p:animEffect>
                                    <p:set>
                                      <p:cBhvr>
                                        <p:cTn id="39"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bldLst>
      <p:bldP spid="4" grpId="0" animBg="1"/>
      <p:bldP spid="44" grpId="0" animBg="1"/>
      <p:bldP spid="45"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4A63081F-0B50-4875-B112-7588BBABD1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399" y="-171000"/>
            <a:ext cx="16149532" cy="7200000"/>
          </a:xfrm>
          <a:prstGeom prst="rect">
            <a:avLst/>
          </a:prstGeom>
        </p:spPr>
      </p:pic>
      <p:sp>
        <p:nvSpPr>
          <p:cNvPr id="4" name="Tekstvak 3">
            <a:extLst>
              <a:ext uri="{FF2B5EF4-FFF2-40B4-BE49-F238E27FC236}">
                <a16:creationId xmlns:a16="http://schemas.microsoft.com/office/drawing/2014/main" id="{A2A2ED74-A2E6-4444-A8EF-9B22966A1A66}"/>
              </a:ext>
            </a:extLst>
          </p:cNvPr>
          <p:cNvSpPr txBox="1"/>
          <p:nvPr/>
        </p:nvSpPr>
        <p:spPr>
          <a:xfrm>
            <a:off x="431800" y="15240"/>
            <a:ext cx="6309741" cy="769441"/>
          </a:xfrm>
          <a:prstGeom prst="rect">
            <a:avLst/>
          </a:prstGeom>
          <a:noFill/>
        </p:spPr>
        <p:txBody>
          <a:bodyPr wrap="none" rtlCol="0">
            <a:spAutoFit/>
          </a:bodyPr>
          <a:lstStyle/>
          <a:p>
            <a:r>
              <a:rPr lang="nl-BE" sz="4400" b="1" dirty="0">
                <a:solidFill>
                  <a:schemeClr val="bg1"/>
                </a:solidFill>
                <a:latin typeface="Source Sans Pro" panose="020B0503030403020204" pitchFamily="34" charset="0"/>
                <a:ea typeface="Source Sans Pro" panose="020B0503030403020204" pitchFamily="34" charset="0"/>
              </a:rPr>
              <a:t>Maastricht vergaderstad</a:t>
            </a:r>
          </a:p>
        </p:txBody>
      </p:sp>
      <p:grpSp>
        <p:nvGrpSpPr>
          <p:cNvPr id="5" name="Groep 4">
            <a:extLst>
              <a:ext uri="{FF2B5EF4-FFF2-40B4-BE49-F238E27FC236}">
                <a16:creationId xmlns:a16="http://schemas.microsoft.com/office/drawing/2014/main" id="{E4E1F938-03FC-4FCA-B5DB-78F657E2FFD6}"/>
              </a:ext>
            </a:extLst>
          </p:cNvPr>
          <p:cNvGrpSpPr/>
          <p:nvPr/>
        </p:nvGrpSpPr>
        <p:grpSpPr>
          <a:xfrm>
            <a:off x="462280" y="1036320"/>
            <a:ext cx="2377574" cy="1063824"/>
            <a:chOff x="4008120" y="1752600"/>
            <a:chExt cx="2377574" cy="1063824"/>
          </a:xfrm>
        </p:grpSpPr>
        <p:sp>
          <p:nvSpPr>
            <p:cNvPr id="6" name="Tekstvak 5">
              <a:extLst>
                <a:ext uri="{FF2B5EF4-FFF2-40B4-BE49-F238E27FC236}">
                  <a16:creationId xmlns:a16="http://schemas.microsoft.com/office/drawing/2014/main" id="{47776742-7A2A-4CA3-8A6B-491BC4BCA714}"/>
                </a:ext>
              </a:extLst>
            </p:cNvPr>
            <p:cNvSpPr txBox="1"/>
            <p:nvPr/>
          </p:nvSpPr>
          <p:spPr>
            <a:xfrm>
              <a:off x="4008120" y="1752600"/>
              <a:ext cx="2377574"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7" name="Tekstvak 6">
              <a:extLst>
                <a:ext uri="{FF2B5EF4-FFF2-40B4-BE49-F238E27FC236}">
                  <a16:creationId xmlns:a16="http://schemas.microsoft.com/office/drawing/2014/main" id="{A48D6B15-2C32-44A9-B08C-84E0775E1C55}"/>
                </a:ext>
              </a:extLst>
            </p:cNvPr>
            <p:cNvSpPr txBox="1"/>
            <p:nvPr/>
          </p:nvSpPr>
          <p:spPr>
            <a:xfrm>
              <a:off x="4084320" y="2354759"/>
              <a:ext cx="1375698"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DEA344F3-FA7D-44D4-A190-C6654E514412}"/>
              </a:ext>
            </a:extLst>
          </p:cNvPr>
          <p:cNvGrpSpPr/>
          <p:nvPr/>
        </p:nvGrpSpPr>
        <p:grpSpPr>
          <a:xfrm>
            <a:off x="3870137" y="1036320"/>
            <a:ext cx="2012089" cy="1063824"/>
            <a:chOff x="4008120" y="1752600"/>
            <a:chExt cx="2012089" cy="1063824"/>
          </a:xfrm>
        </p:grpSpPr>
        <p:sp>
          <p:nvSpPr>
            <p:cNvPr id="9" name="Tekstvak 8">
              <a:extLst>
                <a:ext uri="{FF2B5EF4-FFF2-40B4-BE49-F238E27FC236}">
                  <a16:creationId xmlns:a16="http://schemas.microsoft.com/office/drawing/2014/main" id="{683A9F72-0B02-4222-B026-74163105F492}"/>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99F9D62-1D0B-4138-8B13-F2D33CFD9B54}"/>
                </a:ext>
              </a:extLst>
            </p:cNvPr>
            <p:cNvSpPr txBox="1"/>
            <p:nvPr/>
          </p:nvSpPr>
          <p:spPr>
            <a:xfrm>
              <a:off x="4084320" y="2354759"/>
              <a:ext cx="1409360"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B4D604EA-2B8C-445E-9A5A-4D8C16025D28}"/>
              </a:ext>
            </a:extLst>
          </p:cNvPr>
          <p:cNvGrpSpPr/>
          <p:nvPr/>
        </p:nvGrpSpPr>
        <p:grpSpPr>
          <a:xfrm>
            <a:off x="6331513" y="1036320"/>
            <a:ext cx="2012089" cy="1063824"/>
            <a:chOff x="4008120" y="1752600"/>
            <a:chExt cx="2012089" cy="1063824"/>
          </a:xfrm>
        </p:grpSpPr>
        <p:sp>
          <p:nvSpPr>
            <p:cNvPr id="12" name="Tekstvak 11">
              <a:extLst>
                <a:ext uri="{FF2B5EF4-FFF2-40B4-BE49-F238E27FC236}">
                  <a16:creationId xmlns:a16="http://schemas.microsoft.com/office/drawing/2014/main" id="{46B6FF8F-2125-43F7-8017-C8445A5CE762}"/>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7F488D87-D24E-48D2-8010-D2ACD3439F41}"/>
                </a:ext>
              </a:extLst>
            </p:cNvPr>
            <p:cNvSpPr txBox="1"/>
            <p:nvPr/>
          </p:nvSpPr>
          <p:spPr>
            <a:xfrm>
              <a:off x="4084320" y="2354759"/>
              <a:ext cx="1819729"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F2385C85-2274-4C2C-A734-5E6086554539}"/>
              </a:ext>
            </a:extLst>
          </p:cNvPr>
          <p:cNvGrpSpPr/>
          <p:nvPr/>
        </p:nvGrpSpPr>
        <p:grpSpPr>
          <a:xfrm>
            <a:off x="421435" y="2110304"/>
            <a:ext cx="3407561" cy="1353088"/>
            <a:chOff x="4008120" y="1752600"/>
            <a:chExt cx="3407561" cy="1353088"/>
          </a:xfrm>
        </p:grpSpPr>
        <p:sp>
          <p:nvSpPr>
            <p:cNvPr id="15" name="Tekstvak 14">
              <a:extLst>
                <a:ext uri="{FF2B5EF4-FFF2-40B4-BE49-F238E27FC236}">
                  <a16:creationId xmlns:a16="http://schemas.microsoft.com/office/drawing/2014/main" id="{DCB44314-E607-4262-8A3C-6C822A5B716B}"/>
                </a:ext>
              </a:extLst>
            </p:cNvPr>
            <p:cNvSpPr txBox="1"/>
            <p:nvPr/>
          </p:nvSpPr>
          <p:spPr>
            <a:xfrm>
              <a:off x="4008120" y="1752600"/>
              <a:ext cx="300274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C2ED4A7-BC31-4D20-AE0E-ECCB47E73DE7}"/>
                </a:ext>
              </a:extLst>
            </p:cNvPr>
            <p:cNvSpPr txBox="1"/>
            <p:nvPr/>
          </p:nvSpPr>
          <p:spPr>
            <a:xfrm>
              <a:off x="4084320" y="2484299"/>
              <a:ext cx="333136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3AAF6291-C22D-4664-8A31-9DF63F9C6A24}"/>
              </a:ext>
            </a:extLst>
          </p:cNvPr>
          <p:cNvGrpSpPr/>
          <p:nvPr/>
        </p:nvGrpSpPr>
        <p:grpSpPr>
          <a:xfrm>
            <a:off x="3870137" y="2110304"/>
            <a:ext cx="2229354" cy="1063824"/>
            <a:chOff x="4008120" y="1752600"/>
            <a:chExt cx="2229354" cy="1063824"/>
          </a:xfrm>
        </p:grpSpPr>
        <p:sp>
          <p:nvSpPr>
            <p:cNvPr id="18" name="Tekstvak 17">
              <a:extLst>
                <a:ext uri="{FF2B5EF4-FFF2-40B4-BE49-F238E27FC236}">
                  <a16:creationId xmlns:a16="http://schemas.microsoft.com/office/drawing/2014/main" id="{1BEDB3F6-2A0D-4051-A215-67DCBF02990C}"/>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C14E0E7D-7C50-4CBD-9111-B776BD0E506D}"/>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340AC618-D4D6-47CA-9B0A-F53EF0C3429D}"/>
              </a:ext>
            </a:extLst>
          </p:cNvPr>
          <p:cNvGrpSpPr/>
          <p:nvPr/>
        </p:nvGrpSpPr>
        <p:grpSpPr>
          <a:xfrm>
            <a:off x="6331513" y="2110304"/>
            <a:ext cx="1886311" cy="1322608"/>
            <a:chOff x="4008120" y="1752600"/>
            <a:chExt cx="1886311" cy="1322608"/>
          </a:xfrm>
        </p:grpSpPr>
        <p:sp>
          <p:nvSpPr>
            <p:cNvPr id="21" name="Tekstvak 20">
              <a:extLst>
                <a:ext uri="{FF2B5EF4-FFF2-40B4-BE49-F238E27FC236}">
                  <a16:creationId xmlns:a16="http://schemas.microsoft.com/office/drawing/2014/main" id="{69EE3299-7A57-4422-A360-2591BEA28250}"/>
                </a:ext>
              </a:extLst>
            </p:cNvPr>
            <p:cNvSpPr txBox="1"/>
            <p:nvPr/>
          </p:nvSpPr>
          <p:spPr>
            <a:xfrm>
              <a:off x="4008120" y="1752600"/>
              <a:ext cx="550151"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9377ADA6-37C0-4B4A-9CA7-0EB1A24BD5F4}"/>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academische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ziekenhuizen</a:t>
              </a:r>
            </a:p>
          </p:txBody>
        </p:sp>
      </p:grpSp>
      <p:sp>
        <p:nvSpPr>
          <p:cNvPr id="23" name="Rechthoek 22">
            <a:extLst>
              <a:ext uri="{FF2B5EF4-FFF2-40B4-BE49-F238E27FC236}">
                <a16:creationId xmlns:a16="http://schemas.microsoft.com/office/drawing/2014/main" id="{E98C8D26-95BF-4F59-8462-BEF13305E318}"/>
              </a:ext>
            </a:extLst>
          </p:cNvPr>
          <p:cNvSpPr/>
          <p:nvPr/>
        </p:nvSpPr>
        <p:spPr>
          <a:xfrm>
            <a:off x="-1241063" y="914400"/>
            <a:ext cx="9694183" cy="2673752"/>
          </a:xfrm>
          <a:prstGeom prst="rect">
            <a:avLst/>
          </a:prstGeom>
          <a:solidFill>
            <a:srgbClr val="4472C4">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4" name="Graphic 23" descr="Cirkel met pijl naar links met effen opvulling">
            <a:hlinkClick r:id="" action="ppaction://hlinkshowjump?jump=nextslide"/>
            <a:extLst>
              <a:ext uri="{FF2B5EF4-FFF2-40B4-BE49-F238E27FC236}">
                <a16:creationId xmlns:a16="http://schemas.microsoft.com/office/drawing/2014/main" id="{71465D6D-8E69-4505-BC72-201FCF5F3E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4902" y="56625"/>
            <a:ext cx="720000" cy="720000"/>
          </a:xfrm>
          <a:prstGeom prst="rect">
            <a:avLst/>
          </a:prstGeom>
        </p:spPr>
      </p:pic>
    </p:spTree>
    <p:extLst>
      <p:ext uri="{BB962C8B-B14F-4D97-AF65-F5344CB8AC3E}">
        <p14:creationId xmlns:p14="http://schemas.microsoft.com/office/powerpoint/2010/main" val="415619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persoon, podium, menigte, mensen&#10;&#10;Automatisch gegenereerde beschrijving">
            <a:extLst>
              <a:ext uri="{FF2B5EF4-FFF2-40B4-BE49-F238E27FC236}">
                <a16:creationId xmlns:a16="http://schemas.microsoft.com/office/drawing/2014/main" id="{96C5D609-51CB-4999-86D9-063EEF892B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444"/>
            <a:ext cx="13680000" cy="7400880"/>
          </a:xfrm>
          <a:prstGeom prst="rect">
            <a:avLst/>
          </a:prstGeom>
        </p:spPr>
      </p:pic>
      <p:sp>
        <p:nvSpPr>
          <p:cNvPr id="4" name="Tekstvak 3">
            <a:extLst>
              <a:ext uri="{FF2B5EF4-FFF2-40B4-BE49-F238E27FC236}">
                <a16:creationId xmlns:a16="http://schemas.microsoft.com/office/drawing/2014/main" id="{7560AC49-270F-4BD0-9D01-FB428C58F540}"/>
              </a:ext>
            </a:extLst>
          </p:cNvPr>
          <p:cNvSpPr txBox="1"/>
          <p:nvPr/>
        </p:nvSpPr>
        <p:spPr>
          <a:xfrm>
            <a:off x="3368040" y="15240"/>
            <a:ext cx="6309741" cy="769441"/>
          </a:xfrm>
          <a:prstGeom prst="rect">
            <a:avLst/>
          </a:prstGeom>
          <a:noFill/>
        </p:spPr>
        <p:txBody>
          <a:bodyPr wrap="none" rtlCol="0">
            <a:spAutoFit/>
          </a:bodyPr>
          <a:lstStyle/>
          <a:p>
            <a:r>
              <a:rPr lang="nl-BE" sz="4400" b="1" dirty="0">
                <a:solidFill>
                  <a:schemeClr val="bg1"/>
                </a:solidFill>
                <a:latin typeface="Source Sans Pro" panose="020B0503030403020204" pitchFamily="34" charset="0"/>
                <a:ea typeface="Source Sans Pro" panose="020B0503030403020204" pitchFamily="34" charset="0"/>
              </a:rPr>
              <a:t>Maastricht vergaderstad</a:t>
            </a:r>
          </a:p>
        </p:txBody>
      </p:sp>
      <p:grpSp>
        <p:nvGrpSpPr>
          <p:cNvPr id="7" name="Groep 6">
            <a:extLst>
              <a:ext uri="{FF2B5EF4-FFF2-40B4-BE49-F238E27FC236}">
                <a16:creationId xmlns:a16="http://schemas.microsoft.com/office/drawing/2014/main" id="{970D4539-535C-433A-8023-F1735A003BFB}"/>
              </a:ext>
            </a:extLst>
          </p:cNvPr>
          <p:cNvGrpSpPr/>
          <p:nvPr/>
        </p:nvGrpSpPr>
        <p:grpSpPr>
          <a:xfrm>
            <a:off x="3368040" y="1036320"/>
            <a:ext cx="2377574" cy="1063824"/>
            <a:chOff x="4008120" y="1752600"/>
            <a:chExt cx="2377574" cy="1063824"/>
          </a:xfrm>
        </p:grpSpPr>
        <p:sp>
          <p:nvSpPr>
            <p:cNvPr id="5" name="Tekstvak 4">
              <a:extLst>
                <a:ext uri="{FF2B5EF4-FFF2-40B4-BE49-F238E27FC236}">
                  <a16:creationId xmlns:a16="http://schemas.microsoft.com/office/drawing/2014/main" id="{31C06CB2-144C-4DA3-A6C4-E61382EA2A98}"/>
                </a:ext>
              </a:extLst>
            </p:cNvPr>
            <p:cNvSpPr txBox="1"/>
            <p:nvPr/>
          </p:nvSpPr>
          <p:spPr>
            <a:xfrm>
              <a:off x="4008120" y="1752600"/>
              <a:ext cx="2377574"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6" name="Tekstvak 5">
              <a:extLst>
                <a:ext uri="{FF2B5EF4-FFF2-40B4-BE49-F238E27FC236}">
                  <a16:creationId xmlns:a16="http://schemas.microsoft.com/office/drawing/2014/main" id="{1C334826-066F-48B0-98CA-251F64C518DF}"/>
                </a:ext>
              </a:extLst>
            </p:cNvPr>
            <p:cNvSpPr txBox="1"/>
            <p:nvPr/>
          </p:nvSpPr>
          <p:spPr>
            <a:xfrm>
              <a:off x="4084320" y="2354759"/>
              <a:ext cx="1375698"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7E048798-FDBC-406F-8809-146E14B4C51A}"/>
              </a:ext>
            </a:extLst>
          </p:cNvPr>
          <p:cNvGrpSpPr/>
          <p:nvPr/>
        </p:nvGrpSpPr>
        <p:grpSpPr>
          <a:xfrm>
            <a:off x="6775897" y="1036320"/>
            <a:ext cx="2012089" cy="1063824"/>
            <a:chOff x="4008120" y="1752600"/>
            <a:chExt cx="2012089" cy="1063824"/>
          </a:xfrm>
        </p:grpSpPr>
        <p:sp>
          <p:nvSpPr>
            <p:cNvPr id="9" name="Tekstvak 8">
              <a:extLst>
                <a:ext uri="{FF2B5EF4-FFF2-40B4-BE49-F238E27FC236}">
                  <a16:creationId xmlns:a16="http://schemas.microsoft.com/office/drawing/2014/main" id="{6ED37226-0620-41E8-A702-E34569F55DF0}"/>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111C82E-A19C-4BB1-B4FC-1FE192A27EEB}"/>
                </a:ext>
              </a:extLst>
            </p:cNvPr>
            <p:cNvSpPr txBox="1"/>
            <p:nvPr/>
          </p:nvSpPr>
          <p:spPr>
            <a:xfrm>
              <a:off x="4084320" y="2354759"/>
              <a:ext cx="1409360"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7F74CFB1-7605-4990-BA24-3C8D267ADCA4}"/>
              </a:ext>
            </a:extLst>
          </p:cNvPr>
          <p:cNvGrpSpPr/>
          <p:nvPr/>
        </p:nvGrpSpPr>
        <p:grpSpPr>
          <a:xfrm>
            <a:off x="9653833" y="1036320"/>
            <a:ext cx="2012089" cy="1063824"/>
            <a:chOff x="4008120" y="1752600"/>
            <a:chExt cx="2012089" cy="1063824"/>
          </a:xfrm>
        </p:grpSpPr>
        <p:sp>
          <p:nvSpPr>
            <p:cNvPr id="12" name="Tekstvak 11">
              <a:extLst>
                <a:ext uri="{FF2B5EF4-FFF2-40B4-BE49-F238E27FC236}">
                  <a16:creationId xmlns:a16="http://schemas.microsoft.com/office/drawing/2014/main" id="{27BC0D41-5842-4223-BB25-05DC9F5B510A}"/>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47EDF29F-E43D-4659-B6F6-D21764F49ADC}"/>
                </a:ext>
              </a:extLst>
            </p:cNvPr>
            <p:cNvSpPr txBox="1"/>
            <p:nvPr/>
          </p:nvSpPr>
          <p:spPr>
            <a:xfrm>
              <a:off x="4084320" y="2354759"/>
              <a:ext cx="1819729"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0245707D-84D4-44DF-8BB7-34AEA2B6DAA2}"/>
              </a:ext>
            </a:extLst>
          </p:cNvPr>
          <p:cNvGrpSpPr/>
          <p:nvPr/>
        </p:nvGrpSpPr>
        <p:grpSpPr>
          <a:xfrm>
            <a:off x="3327195" y="2110304"/>
            <a:ext cx="3407561" cy="1353088"/>
            <a:chOff x="4008120" y="1752600"/>
            <a:chExt cx="3407561" cy="1353088"/>
          </a:xfrm>
        </p:grpSpPr>
        <p:sp>
          <p:nvSpPr>
            <p:cNvPr id="15" name="Tekstvak 14">
              <a:extLst>
                <a:ext uri="{FF2B5EF4-FFF2-40B4-BE49-F238E27FC236}">
                  <a16:creationId xmlns:a16="http://schemas.microsoft.com/office/drawing/2014/main" id="{6E5DAF50-DBC4-437E-838E-1C2659F8944F}"/>
                </a:ext>
              </a:extLst>
            </p:cNvPr>
            <p:cNvSpPr txBox="1"/>
            <p:nvPr/>
          </p:nvSpPr>
          <p:spPr>
            <a:xfrm>
              <a:off x="4008120" y="1752600"/>
              <a:ext cx="300274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E32CC4D-1BE9-4679-9780-25FDE372C052}"/>
                </a:ext>
              </a:extLst>
            </p:cNvPr>
            <p:cNvSpPr txBox="1"/>
            <p:nvPr/>
          </p:nvSpPr>
          <p:spPr>
            <a:xfrm>
              <a:off x="4084320" y="2484299"/>
              <a:ext cx="333136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479BC968-59F2-450E-81AE-081052289C8D}"/>
              </a:ext>
            </a:extLst>
          </p:cNvPr>
          <p:cNvGrpSpPr/>
          <p:nvPr/>
        </p:nvGrpSpPr>
        <p:grpSpPr>
          <a:xfrm>
            <a:off x="6775897" y="2110304"/>
            <a:ext cx="2229354" cy="1063824"/>
            <a:chOff x="4008120" y="1752600"/>
            <a:chExt cx="2229354" cy="1063824"/>
          </a:xfrm>
        </p:grpSpPr>
        <p:sp>
          <p:nvSpPr>
            <p:cNvPr id="18" name="Tekstvak 17">
              <a:extLst>
                <a:ext uri="{FF2B5EF4-FFF2-40B4-BE49-F238E27FC236}">
                  <a16:creationId xmlns:a16="http://schemas.microsoft.com/office/drawing/2014/main" id="{E0C17020-ABCE-4847-B70B-B2B6D40F571B}"/>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0E6CBB83-CF6F-4AAB-BAF8-1DCA51245168}"/>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51646A87-2207-4C9E-B49E-AF51C1695E7B}"/>
              </a:ext>
            </a:extLst>
          </p:cNvPr>
          <p:cNvGrpSpPr/>
          <p:nvPr/>
        </p:nvGrpSpPr>
        <p:grpSpPr>
          <a:xfrm>
            <a:off x="9653833" y="2110304"/>
            <a:ext cx="1886311" cy="1322608"/>
            <a:chOff x="4008120" y="1752600"/>
            <a:chExt cx="1886311" cy="1322608"/>
          </a:xfrm>
        </p:grpSpPr>
        <p:sp>
          <p:nvSpPr>
            <p:cNvPr id="21" name="Tekstvak 20">
              <a:extLst>
                <a:ext uri="{FF2B5EF4-FFF2-40B4-BE49-F238E27FC236}">
                  <a16:creationId xmlns:a16="http://schemas.microsoft.com/office/drawing/2014/main" id="{4225BB8E-8CC7-40B3-B973-92FA8C626872}"/>
                </a:ext>
              </a:extLst>
            </p:cNvPr>
            <p:cNvSpPr txBox="1"/>
            <p:nvPr/>
          </p:nvSpPr>
          <p:spPr>
            <a:xfrm>
              <a:off x="4008120" y="1752600"/>
              <a:ext cx="550151"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D48F8F09-0FBF-48C3-8ACA-9EEE6CF9113A}"/>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academische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ziekenhuizen</a:t>
              </a:r>
            </a:p>
          </p:txBody>
        </p:sp>
      </p:grpSp>
      <p:sp>
        <p:nvSpPr>
          <p:cNvPr id="23" name="Rechthoek 22">
            <a:extLst>
              <a:ext uri="{FF2B5EF4-FFF2-40B4-BE49-F238E27FC236}">
                <a16:creationId xmlns:a16="http://schemas.microsoft.com/office/drawing/2014/main" id="{55A9016F-38A6-4DD0-9BFA-E93D30FA6608}"/>
              </a:ext>
            </a:extLst>
          </p:cNvPr>
          <p:cNvSpPr/>
          <p:nvPr/>
        </p:nvSpPr>
        <p:spPr>
          <a:xfrm>
            <a:off x="-428263" y="914400"/>
            <a:ext cx="14699848" cy="2673752"/>
          </a:xfrm>
          <a:prstGeom prst="rect">
            <a:avLst/>
          </a:prstGeom>
          <a:solidFill>
            <a:srgbClr val="4472C4">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4" name="Graphic 23" descr="Cirkel met pijl naar links met effen opvulling">
            <a:hlinkClick r:id="" action="ppaction://hlinkshowjump?jump=nextslide"/>
            <a:extLst>
              <a:ext uri="{FF2B5EF4-FFF2-40B4-BE49-F238E27FC236}">
                <a16:creationId xmlns:a16="http://schemas.microsoft.com/office/drawing/2014/main" id="{2D1829CB-8E53-4AD2-9A49-F1F926B7B0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45719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illustratie&#10;&#10;Automatisch gegenereerde beschrijving">
            <a:extLst>
              <a:ext uri="{FF2B5EF4-FFF2-40B4-BE49-F238E27FC236}">
                <a16:creationId xmlns:a16="http://schemas.microsoft.com/office/drawing/2014/main" id="{70D3A61A-BB90-4C2B-813A-D365714991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0988" y="709832"/>
            <a:ext cx="487722" cy="487722"/>
          </a:xfrm>
          <a:prstGeom prst="rect">
            <a:avLst/>
          </a:prstGeom>
        </p:spPr>
      </p:pic>
      <p:grpSp>
        <p:nvGrpSpPr>
          <p:cNvPr id="25" name="Groep 24">
            <a:extLst>
              <a:ext uri="{FF2B5EF4-FFF2-40B4-BE49-F238E27FC236}">
                <a16:creationId xmlns:a16="http://schemas.microsoft.com/office/drawing/2014/main" id="{ED3C1C14-0B8C-47F0-B737-75A925CEB1AA}"/>
              </a:ext>
            </a:extLst>
          </p:cNvPr>
          <p:cNvGrpSpPr/>
          <p:nvPr/>
        </p:nvGrpSpPr>
        <p:grpSpPr>
          <a:xfrm>
            <a:off x="1562325" y="2109322"/>
            <a:ext cx="3600000" cy="432000"/>
            <a:chOff x="1847461" y="1548882"/>
            <a:chExt cx="3600000" cy="432000"/>
          </a:xfrm>
        </p:grpSpPr>
        <p:sp>
          <p:nvSpPr>
            <p:cNvPr id="4" name="Rechthoek 3">
              <a:hlinkClick r:id="rId3" action="ppaction://hlinksldjump"/>
              <a:extLst>
                <a:ext uri="{FF2B5EF4-FFF2-40B4-BE49-F238E27FC236}">
                  <a16:creationId xmlns:a16="http://schemas.microsoft.com/office/drawing/2014/main" id="{03000623-6A48-46E8-AA67-F6D51663C577}"/>
                </a:ext>
              </a:extLst>
            </p:cNvPr>
            <p:cNvSpPr/>
            <p:nvPr/>
          </p:nvSpPr>
          <p:spPr>
            <a:xfrm>
              <a:off x="1847461" y="1548882"/>
              <a:ext cx="3600000" cy="432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nl-BE" sz="2000" dirty="0">
                  <a:latin typeface="Source Sans Pro" panose="020B0503030403020204" pitchFamily="34" charset="0"/>
                  <a:ea typeface="Source Sans Pro" panose="020B0503030403020204" pitchFamily="34" charset="0"/>
                </a:rPr>
                <a:t>Ligging</a:t>
              </a:r>
            </a:p>
          </p:txBody>
        </p:sp>
        <p:pic>
          <p:nvPicPr>
            <p:cNvPr id="14" name="Graphic 13" descr="Kompas met effen opvulling">
              <a:extLst>
                <a:ext uri="{FF2B5EF4-FFF2-40B4-BE49-F238E27FC236}">
                  <a16:creationId xmlns:a16="http://schemas.microsoft.com/office/drawing/2014/main" id="{6E0267F1-52A8-4B5F-9EB7-0A0DD12B108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28426" y="1584882"/>
              <a:ext cx="360000" cy="360000"/>
            </a:xfrm>
            <a:prstGeom prst="rect">
              <a:avLst/>
            </a:prstGeom>
          </p:spPr>
        </p:pic>
      </p:grpSp>
      <p:grpSp>
        <p:nvGrpSpPr>
          <p:cNvPr id="24" name="Groep 23">
            <a:extLst>
              <a:ext uri="{FF2B5EF4-FFF2-40B4-BE49-F238E27FC236}">
                <a16:creationId xmlns:a16="http://schemas.microsoft.com/office/drawing/2014/main" id="{93B681B9-EA27-425F-9B3E-83ED9FF71514}"/>
              </a:ext>
            </a:extLst>
          </p:cNvPr>
          <p:cNvGrpSpPr/>
          <p:nvPr/>
        </p:nvGrpSpPr>
        <p:grpSpPr>
          <a:xfrm>
            <a:off x="1562325" y="2903885"/>
            <a:ext cx="3600000" cy="432000"/>
            <a:chOff x="1847461" y="2192895"/>
            <a:chExt cx="3600000" cy="432000"/>
          </a:xfrm>
        </p:grpSpPr>
        <p:sp>
          <p:nvSpPr>
            <p:cNvPr id="15" name="Rechthoek 14">
              <a:hlinkClick r:id="rId6" action="ppaction://hlinksldjump"/>
              <a:extLst>
                <a:ext uri="{FF2B5EF4-FFF2-40B4-BE49-F238E27FC236}">
                  <a16:creationId xmlns:a16="http://schemas.microsoft.com/office/drawing/2014/main" id="{C13F7D1B-CDC1-40C2-83FF-41EBE3D032B5}"/>
                </a:ext>
              </a:extLst>
            </p:cNvPr>
            <p:cNvSpPr/>
            <p:nvPr/>
          </p:nvSpPr>
          <p:spPr>
            <a:xfrm>
              <a:off x="1847461" y="2192895"/>
              <a:ext cx="3600000" cy="432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nl-BE" sz="2000" dirty="0">
                  <a:latin typeface="Source Sans Pro" panose="020B0503030403020204" pitchFamily="34" charset="0"/>
                  <a:ea typeface="Source Sans Pro" panose="020B0503030403020204" pitchFamily="34" charset="0"/>
                </a:rPr>
                <a:t>Algemene informatie</a:t>
              </a:r>
            </a:p>
          </p:txBody>
        </p:sp>
        <p:pic>
          <p:nvPicPr>
            <p:cNvPr id="12" name="Graphic 11" descr="Informatie met effen opvulling">
              <a:extLst>
                <a:ext uri="{FF2B5EF4-FFF2-40B4-BE49-F238E27FC236}">
                  <a16:creationId xmlns:a16="http://schemas.microsoft.com/office/drawing/2014/main" id="{620D2295-C276-42A6-9506-309975C00C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28426" y="2228895"/>
              <a:ext cx="360000" cy="360000"/>
            </a:xfrm>
            <a:prstGeom prst="rect">
              <a:avLst/>
            </a:prstGeom>
          </p:spPr>
        </p:pic>
      </p:grpSp>
      <p:grpSp>
        <p:nvGrpSpPr>
          <p:cNvPr id="23" name="Groep 22">
            <a:extLst>
              <a:ext uri="{FF2B5EF4-FFF2-40B4-BE49-F238E27FC236}">
                <a16:creationId xmlns:a16="http://schemas.microsoft.com/office/drawing/2014/main" id="{460D2533-F1F2-4AAB-A49C-C0E06B64AA92}"/>
              </a:ext>
            </a:extLst>
          </p:cNvPr>
          <p:cNvGrpSpPr/>
          <p:nvPr/>
        </p:nvGrpSpPr>
        <p:grpSpPr>
          <a:xfrm>
            <a:off x="1562325" y="3698448"/>
            <a:ext cx="3600000" cy="432000"/>
            <a:chOff x="1847461" y="2997000"/>
            <a:chExt cx="3600000" cy="432000"/>
          </a:xfrm>
        </p:grpSpPr>
        <p:sp>
          <p:nvSpPr>
            <p:cNvPr id="17" name="Rechthoek 16">
              <a:hlinkClick r:id="rId9" action="ppaction://hlinksldjump"/>
              <a:extLst>
                <a:ext uri="{FF2B5EF4-FFF2-40B4-BE49-F238E27FC236}">
                  <a16:creationId xmlns:a16="http://schemas.microsoft.com/office/drawing/2014/main" id="{9544BF52-6CEC-4CB8-86CF-585A409A5749}"/>
                </a:ext>
              </a:extLst>
            </p:cNvPr>
            <p:cNvSpPr/>
            <p:nvPr/>
          </p:nvSpPr>
          <p:spPr>
            <a:xfrm>
              <a:off x="1847461" y="2997000"/>
              <a:ext cx="3600000" cy="432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nl-BE" sz="2000" dirty="0">
                  <a:latin typeface="Source Sans Pro" panose="020B0503030403020204" pitchFamily="34" charset="0"/>
                  <a:ea typeface="Source Sans Pro" panose="020B0503030403020204" pitchFamily="34" charset="0"/>
                </a:rPr>
                <a:t>Kerken en gebouwen</a:t>
              </a:r>
            </a:p>
          </p:txBody>
        </p:sp>
        <p:pic>
          <p:nvPicPr>
            <p:cNvPr id="6" name="Graphic 5" descr="Buurt met effen opvulling">
              <a:extLst>
                <a:ext uri="{FF2B5EF4-FFF2-40B4-BE49-F238E27FC236}">
                  <a16:creationId xmlns:a16="http://schemas.microsoft.com/office/drawing/2014/main" id="{4F1E526E-C4AE-440C-9DB8-9253758356D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928426" y="3033000"/>
              <a:ext cx="360000" cy="360000"/>
            </a:xfrm>
            <a:prstGeom prst="rect">
              <a:avLst/>
            </a:prstGeom>
          </p:spPr>
        </p:pic>
      </p:grpSp>
      <p:grpSp>
        <p:nvGrpSpPr>
          <p:cNvPr id="26" name="Groep 25">
            <a:extLst>
              <a:ext uri="{FF2B5EF4-FFF2-40B4-BE49-F238E27FC236}">
                <a16:creationId xmlns:a16="http://schemas.microsoft.com/office/drawing/2014/main" id="{D0837607-6BC6-4171-BAE8-FEAA1199B486}"/>
              </a:ext>
            </a:extLst>
          </p:cNvPr>
          <p:cNvGrpSpPr/>
          <p:nvPr/>
        </p:nvGrpSpPr>
        <p:grpSpPr>
          <a:xfrm>
            <a:off x="1562325" y="4493011"/>
            <a:ext cx="3600000" cy="432000"/>
            <a:chOff x="1847461" y="3801105"/>
            <a:chExt cx="3600000" cy="432000"/>
          </a:xfrm>
        </p:grpSpPr>
        <p:sp>
          <p:nvSpPr>
            <p:cNvPr id="19" name="Rechthoek 18">
              <a:hlinkClick r:id="rId12" action="ppaction://hlinksldjump"/>
              <a:extLst>
                <a:ext uri="{FF2B5EF4-FFF2-40B4-BE49-F238E27FC236}">
                  <a16:creationId xmlns:a16="http://schemas.microsoft.com/office/drawing/2014/main" id="{29425BE1-22E2-4837-8621-C5D48383A396}"/>
                </a:ext>
              </a:extLst>
            </p:cNvPr>
            <p:cNvSpPr/>
            <p:nvPr/>
          </p:nvSpPr>
          <p:spPr>
            <a:xfrm>
              <a:off x="1847461" y="3801105"/>
              <a:ext cx="3600000" cy="432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nl-BE" sz="2000" dirty="0">
                  <a:latin typeface="Source Sans Pro" panose="020B0503030403020204" pitchFamily="34" charset="0"/>
                  <a:ea typeface="Source Sans Pro" panose="020B0503030403020204" pitchFamily="34" charset="0"/>
                </a:rPr>
                <a:t>Vergaderstad</a:t>
              </a:r>
            </a:p>
          </p:txBody>
        </p:sp>
        <p:pic>
          <p:nvPicPr>
            <p:cNvPr id="10" name="Graphic 9" descr="Gebruikers met effen opvulling">
              <a:extLst>
                <a:ext uri="{FF2B5EF4-FFF2-40B4-BE49-F238E27FC236}">
                  <a16:creationId xmlns:a16="http://schemas.microsoft.com/office/drawing/2014/main" id="{DE28DD8D-D0EA-4F07-91AD-EAFC02D8FC1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928426" y="3837105"/>
              <a:ext cx="360000" cy="360000"/>
            </a:xfrm>
            <a:prstGeom prst="rect">
              <a:avLst/>
            </a:prstGeom>
          </p:spPr>
        </p:pic>
      </p:grpSp>
      <p:grpSp>
        <p:nvGrpSpPr>
          <p:cNvPr id="27" name="Groep 26">
            <a:extLst>
              <a:ext uri="{FF2B5EF4-FFF2-40B4-BE49-F238E27FC236}">
                <a16:creationId xmlns:a16="http://schemas.microsoft.com/office/drawing/2014/main" id="{FAF3A874-39A4-4A84-AA0F-B198AC005830}"/>
              </a:ext>
            </a:extLst>
          </p:cNvPr>
          <p:cNvGrpSpPr/>
          <p:nvPr/>
        </p:nvGrpSpPr>
        <p:grpSpPr>
          <a:xfrm>
            <a:off x="1562325" y="5287572"/>
            <a:ext cx="3600000" cy="432000"/>
            <a:chOff x="1847461" y="4605212"/>
            <a:chExt cx="3600000" cy="432000"/>
          </a:xfrm>
        </p:grpSpPr>
        <p:sp>
          <p:nvSpPr>
            <p:cNvPr id="21" name="Rechthoek 20">
              <a:hlinkClick r:id="rId15" action="ppaction://hlinksldjump"/>
              <a:extLst>
                <a:ext uri="{FF2B5EF4-FFF2-40B4-BE49-F238E27FC236}">
                  <a16:creationId xmlns:a16="http://schemas.microsoft.com/office/drawing/2014/main" id="{3EC563BF-1D87-42E0-9E04-D25161D4EDAB}"/>
                </a:ext>
              </a:extLst>
            </p:cNvPr>
            <p:cNvSpPr/>
            <p:nvPr/>
          </p:nvSpPr>
          <p:spPr>
            <a:xfrm>
              <a:off x="1847461" y="4605212"/>
              <a:ext cx="3600000" cy="432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nl-BE" sz="2000" dirty="0">
                  <a:latin typeface="Source Sans Pro" panose="020B0503030403020204" pitchFamily="34" charset="0"/>
                  <a:ea typeface="Source Sans Pro" panose="020B0503030403020204" pitchFamily="34" charset="0"/>
                </a:rPr>
                <a:t>Wijken</a:t>
              </a:r>
            </a:p>
          </p:txBody>
        </p:sp>
        <p:pic>
          <p:nvPicPr>
            <p:cNvPr id="8" name="Graphic 7" descr="Kaart met speld met effen opvulling">
              <a:extLst>
                <a:ext uri="{FF2B5EF4-FFF2-40B4-BE49-F238E27FC236}">
                  <a16:creationId xmlns:a16="http://schemas.microsoft.com/office/drawing/2014/main" id="{2A5841AB-255E-4836-A456-0BD4EDABACD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928426" y="4641212"/>
              <a:ext cx="360000" cy="360000"/>
            </a:xfrm>
            <a:prstGeom prst="rect">
              <a:avLst/>
            </a:prstGeom>
          </p:spPr>
        </p:pic>
      </p:grpSp>
      <p:sp>
        <p:nvSpPr>
          <p:cNvPr id="28" name="Rechthoek 27">
            <a:extLst>
              <a:ext uri="{FF2B5EF4-FFF2-40B4-BE49-F238E27FC236}">
                <a16:creationId xmlns:a16="http://schemas.microsoft.com/office/drawing/2014/main" id="{10971C02-2735-4B8E-AD38-490A5816FD87}"/>
              </a:ext>
            </a:extLst>
          </p:cNvPr>
          <p:cNvSpPr/>
          <p:nvPr/>
        </p:nvSpPr>
        <p:spPr>
          <a:xfrm>
            <a:off x="1386348" y="1730477"/>
            <a:ext cx="4320000" cy="4320000"/>
          </a:xfrm>
          <a:prstGeom prst="rect">
            <a:avLst/>
          </a:prstGeom>
          <a:noFill/>
          <a:ln w="19050">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0" name="Afbeelding 29" descr="Afbeelding met gebouw, buiten, oud, steen&#10;&#10;Automatisch gegenereerde beschrijving">
            <a:extLst>
              <a:ext uri="{FF2B5EF4-FFF2-40B4-BE49-F238E27FC236}">
                <a16:creationId xmlns:a16="http://schemas.microsoft.com/office/drawing/2014/main" id="{7F04210F-AEC2-4963-B234-8866931EE90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228710" y="1730477"/>
            <a:ext cx="4320000" cy="4320000"/>
          </a:xfrm>
          <a:prstGeom prst="rect">
            <a:avLst/>
          </a:prstGeom>
        </p:spPr>
      </p:pic>
      <p:sp>
        <p:nvSpPr>
          <p:cNvPr id="31" name="Tekstvak 30">
            <a:extLst>
              <a:ext uri="{FF2B5EF4-FFF2-40B4-BE49-F238E27FC236}">
                <a16:creationId xmlns:a16="http://schemas.microsoft.com/office/drawing/2014/main" id="{862A2C56-44D6-4948-AF65-2B2B4BDC5AC1}"/>
              </a:ext>
            </a:extLst>
          </p:cNvPr>
          <p:cNvSpPr txBox="1"/>
          <p:nvPr/>
        </p:nvSpPr>
        <p:spPr>
          <a:xfrm>
            <a:off x="1823290" y="770199"/>
            <a:ext cx="4538422" cy="523220"/>
          </a:xfrm>
          <a:prstGeom prst="rect">
            <a:avLst/>
          </a:prstGeom>
          <a:noFill/>
        </p:spPr>
        <p:txBody>
          <a:bodyPr wrap="none" rtlCol="0">
            <a:spAutoFit/>
          </a:bodyPr>
          <a:lstStyle/>
          <a:p>
            <a:r>
              <a:rPr lang="nl-BE" sz="2800" b="1" dirty="0">
                <a:solidFill>
                  <a:srgbClr val="DC0831"/>
                </a:solidFill>
                <a:latin typeface="Source Sans Pro" panose="020B0503030403020204" pitchFamily="34" charset="0"/>
                <a:ea typeface="Source Sans Pro" panose="020B0503030403020204" pitchFamily="34" charset="0"/>
              </a:rPr>
              <a:t>Maastricht - navigatiemenu</a:t>
            </a:r>
          </a:p>
        </p:txBody>
      </p:sp>
      <p:pic>
        <p:nvPicPr>
          <p:cNvPr id="33" name="Graphic 32" descr="Pictogram hamburgermenu met effen opvulling">
            <a:extLst>
              <a:ext uri="{FF2B5EF4-FFF2-40B4-BE49-F238E27FC236}">
                <a16:creationId xmlns:a16="http://schemas.microsoft.com/office/drawing/2014/main" id="{7B8D150A-ACEC-4036-96F1-8C70435FAB8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335568" y="709832"/>
            <a:ext cx="540000" cy="540000"/>
          </a:xfrm>
          <a:prstGeom prst="rect">
            <a:avLst/>
          </a:prstGeom>
        </p:spPr>
      </p:pic>
      <p:sp>
        <p:nvSpPr>
          <p:cNvPr id="36" name="Titel 35">
            <a:extLst>
              <a:ext uri="{FF2B5EF4-FFF2-40B4-BE49-F238E27FC236}">
                <a16:creationId xmlns:a16="http://schemas.microsoft.com/office/drawing/2014/main" id="{6924AD41-B0DF-4E80-A6A1-F4F0236F8F55}"/>
              </a:ext>
            </a:extLst>
          </p:cNvPr>
          <p:cNvSpPr>
            <a:spLocks noGrp="1"/>
          </p:cNvSpPr>
          <p:nvPr>
            <p:ph type="title"/>
          </p:nvPr>
        </p:nvSpPr>
        <p:spPr/>
        <p:txBody>
          <a:bodyPr/>
          <a:lstStyle/>
          <a:p>
            <a:r>
              <a:rPr lang="nl-BE" dirty="0"/>
              <a:t>Navigatiemenu</a:t>
            </a:r>
          </a:p>
        </p:txBody>
      </p:sp>
    </p:spTree>
    <p:extLst>
      <p:ext uri="{BB962C8B-B14F-4D97-AF65-F5344CB8AC3E}">
        <p14:creationId xmlns:p14="http://schemas.microsoft.com/office/powerpoint/2010/main" val="311982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persoon, podium, menigte, mensen&#10;&#10;Automatisch gegenereerde beschrijving">
            <a:extLst>
              <a:ext uri="{FF2B5EF4-FFF2-40B4-BE49-F238E27FC236}">
                <a16:creationId xmlns:a16="http://schemas.microsoft.com/office/drawing/2014/main" id="{96C5D609-51CB-4999-86D9-063EEF892B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444"/>
            <a:ext cx="13680000" cy="7400880"/>
          </a:xfrm>
          <a:prstGeom prst="rect">
            <a:avLst/>
          </a:prstGeom>
        </p:spPr>
      </p:pic>
      <p:sp>
        <p:nvSpPr>
          <p:cNvPr id="4" name="Tekstvak 3">
            <a:extLst>
              <a:ext uri="{FF2B5EF4-FFF2-40B4-BE49-F238E27FC236}">
                <a16:creationId xmlns:a16="http://schemas.microsoft.com/office/drawing/2014/main" id="{7560AC49-270F-4BD0-9D01-FB428C58F540}"/>
              </a:ext>
            </a:extLst>
          </p:cNvPr>
          <p:cNvSpPr txBox="1"/>
          <p:nvPr/>
        </p:nvSpPr>
        <p:spPr>
          <a:xfrm>
            <a:off x="2129547" y="-14644"/>
            <a:ext cx="4283545" cy="1754326"/>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Maastricht</a:t>
            </a:r>
            <a:br>
              <a:rPr lang="nl-BE" sz="5400" b="1" dirty="0">
                <a:solidFill>
                  <a:schemeClr val="bg1"/>
                </a:solidFill>
                <a:latin typeface="Source Sans Pro" panose="020B0503030403020204" pitchFamily="34" charset="0"/>
                <a:ea typeface="Source Sans Pro" panose="020B0503030403020204" pitchFamily="34" charset="0"/>
              </a:rPr>
            </a:br>
            <a:r>
              <a:rPr lang="nl-BE" sz="5400" b="1" dirty="0">
                <a:solidFill>
                  <a:schemeClr val="bg1"/>
                </a:solidFill>
                <a:latin typeface="Source Sans Pro" panose="020B0503030403020204" pitchFamily="34" charset="0"/>
                <a:ea typeface="Source Sans Pro" panose="020B0503030403020204" pitchFamily="34" charset="0"/>
              </a:rPr>
              <a:t>vergaderstad</a:t>
            </a:r>
          </a:p>
        </p:txBody>
      </p:sp>
      <p:grpSp>
        <p:nvGrpSpPr>
          <p:cNvPr id="7" name="Groep 6">
            <a:extLst>
              <a:ext uri="{FF2B5EF4-FFF2-40B4-BE49-F238E27FC236}">
                <a16:creationId xmlns:a16="http://schemas.microsoft.com/office/drawing/2014/main" id="{970D4539-535C-433A-8023-F1735A003BFB}"/>
              </a:ext>
            </a:extLst>
          </p:cNvPr>
          <p:cNvGrpSpPr/>
          <p:nvPr/>
        </p:nvGrpSpPr>
        <p:grpSpPr>
          <a:xfrm>
            <a:off x="8699036" y="-14644"/>
            <a:ext cx="2377574" cy="1063824"/>
            <a:chOff x="4008120" y="1752600"/>
            <a:chExt cx="2377574" cy="1063824"/>
          </a:xfrm>
        </p:grpSpPr>
        <p:sp>
          <p:nvSpPr>
            <p:cNvPr id="5" name="Tekstvak 4">
              <a:extLst>
                <a:ext uri="{FF2B5EF4-FFF2-40B4-BE49-F238E27FC236}">
                  <a16:creationId xmlns:a16="http://schemas.microsoft.com/office/drawing/2014/main" id="{31C06CB2-144C-4DA3-A6C4-E61382EA2A98}"/>
                </a:ext>
              </a:extLst>
            </p:cNvPr>
            <p:cNvSpPr txBox="1"/>
            <p:nvPr/>
          </p:nvSpPr>
          <p:spPr>
            <a:xfrm>
              <a:off x="4008120" y="1752600"/>
              <a:ext cx="2377574"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6" name="Tekstvak 5">
              <a:extLst>
                <a:ext uri="{FF2B5EF4-FFF2-40B4-BE49-F238E27FC236}">
                  <a16:creationId xmlns:a16="http://schemas.microsoft.com/office/drawing/2014/main" id="{1C334826-066F-48B0-98CA-251F64C518DF}"/>
                </a:ext>
              </a:extLst>
            </p:cNvPr>
            <p:cNvSpPr txBox="1"/>
            <p:nvPr/>
          </p:nvSpPr>
          <p:spPr>
            <a:xfrm>
              <a:off x="4084320" y="2354759"/>
              <a:ext cx="1375698"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7E048798-FDBC-406F-8809-146E14B4C51A}"/>
              </a:ext>
            </a:extLst>
          </p:cNvPr>
          <p:cNvGrpSpPr/>
          <p:nvPr/>
        </p:nvGrpSpPr>
        <p:grpSpPr>
          <a:xfrm>
            <a:off x="8728449" y="999580"/>
            <a:ext cx="2012089" cy="1063824"/>
            <a:chOff x="4008120" y="1752600"/>
            <a:chExt cx="2012089" cy="1063824"/>
          </a:xfrm>
        </p:grpSpPr>
        <p:sp>
          <p:nvSpPr>
            <p:cNvPr id="9" name="Tekstvak 8">
              <a:extLst>
                <a:ext uri="{FF2B5EF4-FFF2-40B4-BE49-F238E27FC236}">
                  <a16:creationId xmlns:a16="http://schemas.microsoft.com/office/drawing/2014/main" id="{6ED37226-0620-41E8-A702-E34569F55DF0}"/>
                </a:ext>
              </a:extLst>
            </p:cNvPr>
            <p:cNvSpPr txBox="1"/>
            <p:nvPr/>
          </p:nvSpPr>
          <p:spPr>
            <a:xfrm>
              <a:off x="4008120" y="1752600"/>
              <a:ext cx="2012089"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111C82E-A19C-4BB1-B4FC-1FE192A27EEB}"/>
                </a:ext>
              </a:extLst>
            </p:cNvPr>
            <p:cNvSpPr txBox="1"/>
            <p:nvPr/>
          </p:nvSpPr>
          <p:spPr>
            <a:xfrm>
              <a:off x="4084320" y="2354759"/>
              <a:ext cx="1409360"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7F74CFB1-7605-4990-BA24-3C8D267ADCA4}"/>
              </a:ext>
            </a:extLst>
          </p:cNvPr>
          <p:cNvGrpSpPr/>
          <p:nvPr/>
        </p:nvGrpSpPr>
        <p:grpSpPr>
          <a:xfrm>
            <a:off x="8776240" y="2013804"/>
            <a:ext cx="2012089" cy="1063824"/>
            <a:chOff x="4008120" y="1752600"/>
            <a:chExt cx="2012089" cy="1063824"/>
          </a:xfrm>
        </p:grpSpPr>
        <p:sp>
          <p:nvSpPr>
            <p:cNvPr id="12" name="Tekstvak 11">
              <a:extLst>
                <a:ext uri="{FF2B5EF4-FFF2-40B4-BE49-F238E27FC236}">
                  <a16:creationId xmlns:a16="http://schemas.microsoft.com/office/drawing/2014/main" id="{27BC0D41-5842-4223-BB25-05DC9F5B510A}"/>
                </a:ext>
              </a:extLst>
            </p:cNvPr>
            <p:cNvSpPr txBox="1"/>
            <p:nvPr/>
          </p:nvSpPr>
          <p:spPr>
            <a:xfrm>
              <a:off x="4008120" y="1752600"/>
              <a:ext cx="2012089"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47EDF29F-E43D-4659-B6F6-D21764F49ADC}"/>
                </a:ext>
              </a:extLst>
            </p:cNvPr>
            <p:cNvSpPr txBox="1"/>
            <p:nvPr/>
          </p:nvSpPr>
          <p:spPr>
            <a:xfrm>
              <a:off x="4084320" y="2354759"/>
              <a:ext cx="1819729"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0245707D-84D4-44DF-8BB7-34AEA2B6DAA2}"/>
              </a:ext>
            </a:extLst>
          </p:cNvPr>
          <p:cNvGrpSpPr/>
          <p:nvPr/>
        </p:nvGrpSpPr>
        <p:grpSpPr>
          <a:xfrm>
            <a:off x="8800791" y="3028028"/>
            <a:ext cx="3407561" cy="1353088"/>
            <a:chOff x="4008120" y="1752600"/>
            <a:chExt cx="3407561" cy="1353088"/>
          </a:xfrm>
        </p:grpSpPr>
        <p:sp>
          <p:nvSpPr>
            <p:cNvPr id="15" name="Tekstvak 14">
              <a:extLst>
                <a:ext uri="{FF2B5EF4-FFF2-40B4-BE49-F238E27FC236}">
                  <a16:creationId xmlns:a16="http://schemas.microsoft.com/office/drawing/2014/main" id="{6E5DAF50-DBC4-437E-838E-1C2659F8944F}"/>
                </a:ext>
              </a:extLst>
            </p:cNvPr>
            <p:cNvSpPr txBox="1"/>
            <p:nvPr/>
          </p:nvSpPr>
          <p:spPr>
            <a:xfrm>
              <a:off x="4008120" y="1752600"/>
              <a:ext cx="3002745"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E32CC4D-1BE9-4679-9780-25FDE372C052}"/>
                </a:ext>
              </a:extLst>
            </p:cNvPr>
            <p:cNvSpPr txBox="1"/>
            <p:nvPr/>
          </p:nvSpPr>
          <p:spPr>
            <a:xfrm>
              <a:off x="4084320" y="2484299"/>
              <a:ext cx="3331361" cy="621389"/>
            </a:xfrm>
            <a:prstGeom prst="rect">
              <a:avLst/>
            </a:prstGeom>
            <a:noFill/>
            <a:ln>
              <a:noFill/>
            </a:ln>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479BC968-59F2-450E-81AE-081052289C8D}"/>
              </a:ext>
            </a:extLst>
          </p:cNvPr>
          <p:cNvGrpSpPr/>
          <p:nvPr/>
        </p:nvGrpSpPr>
        <p:grpSpPr>
          <a:xfrm>
            <a:off x="8852440" y="4331516"/>
            <a:ext cx="2229354" cy="1063824"/>
            <a:chOff x="4008120" y="1752600"/>
            <a:chExt cx="2229354" cy="1063824"/>
          </a:xfrm>
        </p:grpSpPr>
        <p:sp>
          <p:nvSpPr>
            <p:cNvPr id="18" name="Tekstvak 17">
              <a:extLst>
                <a:ext uri="{FF2B5EF4-FFF2-40B4-BE49-F238E27FC236}">
                  <a16:creationId xmlns:a16="http://schemas.microsoft.com/office/drawing/2014/main" id="{E0C17020-ABCE-4847-B70B-B2B6D40F571B}"/>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0E6CBB83-CF6F-4AAB-BAF8-1DCA51245168}"/>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51646A87-2207-4C9E-B49E-AF51C1695E7B}"/>
              </a:ext>
            </a:extLst>
          </p:cNvPr>
          <p:cNvGrpSpPr/>
          <p:nvPr/>
        </p:nvGrpSpPr>
        <p:grpSpPr>
          <a:xfrm>
            <a:off x="8867218" y="5345742"/>
            <a:ext cx="1886311" cy="1322608"/>
            <a:chOff x="4008120" y="1752600"/>
            <a:chExt cx="1886311" cy="1322608"/>
          </a:xfrm>
        </p:grpSpPr>
        <p:sp>
          <p:nvSpPr>
            <p:cNvPr id="21" name="Tekstvak 20">
              <a:extLst>
                <a:ext uri="{FF2B5EF4-FFF2-40B4-BE49-F238E27FC236}">
                  <a16:creationId xmlns:a16="http://schemas.microsoft.com/office/drawing/2014/main" id="{4225BB8E-8CC7-40B3-B973-92FA8C626872}"/>
                </a:ext>
              </a:extLst>
            </p:cNvPr>
            <p:cNvSpPr txBox="1"/>
            <p:nvPr/>
          </p:nvSpPr>
          <p:spPr>
            <a:xfrm>
              <a:off x="4008120" y="1752600"/>
              <a:ext cx="550151" cy="923330"/>
            </a:xfrm>
            <a:prstGeom prst="rect">
              <a:avLst/>
            </a:prstGeom>
            <a:noFill/>
          </p:spPr>
          <p:txBody>
            <a:bodyPr wrap="none" rtlCol="0">
              <a:spAutoFit/>
            </a:bodyPr>
            <a:lstStyle/>
            <a:p>
              <a:r>
                <a:rPr lang="nl-BE" sz="5400" b="1" dirty="0">
                  <a:solidFill>
                    <a:srgbClr val="FFFFFF"/>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D48F8F09-0FBF-48C3-8ACA-9EEE6CF9113A}"/>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rgbClr val="FFFFFF"/>
                  </a:solidFill>
                  <a:latin typeface="Source Sans Pro" panose="020B0503030403020204" pitchFamily="34" charset="0"/>
                  <a:ea typeface="Source Sans Pro" panose="020B0503030403020204" pitchFamily="34" charset="0"/>
                </a:rPr>
                <a:t>academische</a:t>
              </a:r>
              <a:br>
                <a:rPr lang="nl-BE" sz="2400" b="1" cap="small" dirty="0">
                  <a:solidFill>
                    <a:srgbClr val="FFFFFF"/>
                  </a:solidFill>
                  <a:latin typeface="Source Sans Pro" panose="020B0503030403020204" pitchFamily="34" charset="0"/>
                  <a:ea typeface="Source Sans Pro" panose="020B0503030403020204" pitchFamily="34" charset="0"/>
                </a:rPr>
              </a:br>
              <a:r>
                <a:rPr lang="nl-BE" sz="2400" b="1" cap="small" dirty="0">
                  <a:solidFill>
                    <a:srgbClr val="FFFFFF"/>
                  </a:solidFill>
                  <a:latin typeface="Source Sans Pro" panose="020B0503030403020204" pitchFamily="34" charset="0"/>
                  <a:ea typeface="Source Sans Pro" panose="020B0503030403020204" pitchFamily="34" charset="0"/>
                </a:rPr>
                <a:t>ziekenhuizen</a:t>
              </a:r>
            </a:p>
          </p:txBody>
        </p:sp>
      </p:grpSp>
      <p:sp>
        <p:nvSpPr>
          <p:cNvPr id="2" name="Rechthoek 1">
            <a:extLst>
              <a:ext uri="{FF2B5EF4-FFF2-40B4-BE49-F238E27FC236}">
                <a16:creationId xmlns:a16="http://schemas.microsoft.com/office/drawing/2014/main" id="{745EB7F6-6AA1-4047-BD59-D84E08AF34A5}"/>
              </a:ext>
            </a:extLst>
          </p:cNvPr>
          <p:cNvSpPr/>
          <p:nvPr/>
        </p:nvSpPr>
        <p:spPr>
          <a:xfrm>
            <a:off x="8701286" y="-14644"/>
            <a:ext cx="3564000" cy="6872644"/>
          </a:xfrm>
          <a:prstGeom prst="rect">
            <a:avLst/>
          </a:prstGeom>
          <a:solidFill>
            <a:srgbClr val="C00000">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3" name="Graphic 22" descr="Cirkel met pijl naar links met effen opvulling">
            <a:hlinkClick r:id="" action="ppaction://hlinkshowjump?jump=nextslide"/>
            <a:extLst>
              <a:ext uri="{FF2B5EF4-FFF2-40B4-BE49-F238E27FC236}">
                <a16:creationId xmlns:a16="http://schemas.microsoft.com/office/drawing/2014/main" id="{AEF619D8-C744-4756-B01E-F1AD35BCC5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87280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D56A68-CB4F-4379-B88A-116AD12D32D4}"/>
              </a:ext>
            </a:extLst>
          </p:cNvPr>
          <p:cNvSpPr>
            <a:spLocks noGrp="1"/>
          </p:cNvSpPr>
          <p:nvPr>
            <p:ph type="title"/>
          </p:nvPr>
        </p:nvSpPr>
        <p:spPr/>
        <p:txBody>
          <a:bodyPr/>
          <a:lstStyle/>
          <a:p>
            <a:r>
              <a:rPr lang="nl-BE" dirty="0"/>
              <a:t>Wijken</a:t>
            </a:r>
          </a:p>
        </p:txBody>
      </p:sp>
      <p:sp>
        <p:nvSpPr>
          <p:cNvPr id="3" name="Tijdelijke aanduiding voor inhoud 2">
            <a:extLst>
              <a:ext uri="{FF2B5EF4-FFF2-40B4-BE49-F238E27FC236}">
                <a16:creationId xmlns:a16="http://schemas.microsoft.com/office/drawing/2014/main" id="{46EC4ED9-F397-4660-82AD-EF8C6CDCCC8E}"/>
              </a:ext>
            </a:extLst>
          </p:cNvPr>
          <p:cNvSpPr>
            <a:spLocks noGrp="1"/>
          </p:cNvSpPr>
          <p:nvPr>
            <p:ph idx="1"/>
          </p:nvPr>
        </p:nvSpPr>
        <p:spPr/>
        <p:txBody>
          <a:bodyPr/>
          <a:lstStyle/>
          <a:p>
            <a:r>
              <a:rPr lang="nl-BE" dirty="0"/>
              <a:t>Binnenstad</a:t>
            </a:r>
          </a:p>
          <a:p>
            <a:r>
              <a:rPr lang="nl-BE" dirty="0"/>
              <a:t>Stokstraatkwartier</a:t>
            </a:r>
          </a:p>
          <a:p>
            <a:r>
              <a:rPr lang="nl-BE" dirty="0" err="1"/>
              <a:t>Wyck</a:t>
            </a:r>
            <a:endParaRPr lang="nl-BE" dirty="0"/>
          </a:p>
          <a:p>
            <a:r>
              <a:rPr lang="nl-BE" dirty="0" err="1"/>
              <a:t>Sphinxkwartier</a:t>
            </a:r>
            <a:endParaRPr lang="nl-BE" dirty="0"/>
          </a:p>
          <a:p>
            <a:r>
              <a:rPr lang="nl-BE" dirty="0" err="1"/>
              <a:t>Céramique</a:t>
            </a:r>
            <a:endParaRPr lang="nl-BE" dirty="0"/>
          </a:p>
          <a:p>
            <a:r>
              <a:rPr lang="nl-BE" dirty="0" err="1"/>
              <a:t>Jekerkwartier</a:t>
            </a:r>
            <a:endParaRPr lang="nl-BE" dirty="0"/>
          </a:p>
          <a:p>
            <a:r>
              <a:rPr lang="nl-BE" dirty="0"/>
              <a:t>Sint Pieter</a:t>
            </a:r>
          </a:p>
        </p:txBody>
      </p:sp>
      <p:pic>
        <p:nvPicPr>
          <p:cNvPr id="4" name="Afbeelding 3" descr="Afbeelding met kaart&#10;&#10;Automatisch gegenereerde beschrijving">
            <a:extLst>
              <a:ext uri="{FF2B5EF4-FFF2-40B4-BE49-F238E27FC236}">
                <a16:creationId xmlns:a16="http://schemas.microsoft.com/office/drawing/2014/main" id="{2B8367D6-236F-4933-8A76-397516DAB4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5591" y="1825625"/>
            <a:ext cx="3611880" cy="3962400"/>
          </a:xfrm>
          <a:prstGeom prst="rect">
            <a:avLst/>
          </a:prstGeom>
        </p:spPr>
      </p:pic>
    </p:spTree>
    <p:extLst>
      <p:ext uri="{BB962C8B-B14F-4D97-AF65-F5344CB8AC3E}">
        <p14:creationId xmlns:p14="http://schemas.microsoft.com/office/powerpoint/2010/main" val="2270626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D8BBC9-6696-4A16-A549-84F33AB58004}"/>
              </a:ext>
            </a:extLst>
          </p:cNvPr>
          <p:cNvSpPr>
            <a:spLocks noGrp="1"/>
          </p:cNvSpPr>
          <p:nvPr>
            <p:ph type="title"/>
          </p:nvPr>
        </p:nvSpPr>
        <p:spPr/>
        <p:txBody>
          <a:bodyPr/>
          <a:lstStyle/>
          <a:p>
            <a:r>
              <a:rPr lang="nl-BE" dirty="0"/>
              <a:t>De wijken in Maastricht</a:t>
            </a:r>
          </a:p>
        </p:txBody>
      </p:sp>
      <p:pic>
        <p:nvPicPr>
          <p:cNvPr id="4" name="afbKaart" descr="Afbeelding met kaart&#10;&#10;Automatisch gegenereerde beschrijving">
            <a:extLst>
              <a:ext uri="{FF2B5EF4-FFF2-40B4-BE49-F238E27FC236}">
                <a16:creationId xmlns:a16="http://schemas.microsoft.com/office/drawing/2014/main" id="{C834C2D8-4560-4695-976F-CB294EE66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6060" y="1828649"/>
            <a:ext cx="3611880" cy="3962400"/>
          </a:xfrm>
          <a:prstGeom prst="rect">
            <a:avLst/>
          </a:prstGeom>
        </p:spPr>
      </p:pic>
      <p:grpSp>
        <p:nvGrpSpPr>
          <p:cNvPr id="5" name="Groep Wyck">
            <a:extLst>
              <a:ext uri="{FF2B5EF4-FFF2-40B4-BE49-F238E27FC236}">
                <a16:creationId xmlns:a16="http://schemas.microsoft.com/office/drawing/2014/main" id="{BF9FB4F5-FAB7-4438-A1C0-EEDA96A3F8B6}"/>
              </a:ext>
            </a:extLst>
          </p:cNvPr>
          <p:cNvGrpSpPr/>
          <p:nvPr/>
        </p:nvGrpSpPr>
        <p:grpSpPr>
          <a:xfrm>
            <a:off x="6617556" y="1849745"/>
            <a:ext cx="5150062" cy="2164585"/>
            <a:chOff x="5740618" y="896702"/>
            <a:chExt cx="5150062" cy="2164585"/>
          </a:xfrm>
        </p:grpSpPr>
        <p:pic>
          <p:nvPicPr>
            <p:cNvPr id="6" name="Afbeelding 5" descr="Afbeelding met tekst, buiten, moskee&#10;&#10;Automatisch gegenereerde beschrijving">
              <a:extLst>
                <a:ext uri="{FF2B5EF4-FFF2-40B4-BE49-F238E27FC236}">
                  <a16:creationId xmlns:a16="http://schemas.microsoft.com/office/drawing/2014/main" id="{F2C85B19-1104-4BFA-80F8-C63CCE2C1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029" y="1241117"/>
              <a:ext cx="2160000" cy="939892"/>
            </a:xfrm>
            <a:prstGeom prst="rect">
              <a:avLst/>
            </a:prstGeom>
          </p:spPr>
        </p:pic>
        <p:sp>
          <p:nvSpPr>
            <p:cNvPr id="7" name="Rechthoek 6">
              <a:extLst>
                <a:ext uri="{FF2B5EF4-FFF2-40B4-BE49-F238E27FC236}">
                  <a16:creationId xmlns:a16="http://schemas.microsoft.com/office/drawing/2014/main" id="{3CEA69F9-61E5-42B3-BA7E-0F4B8FFE9415}"/>
                </a:ext>
              </a:extLst>
            </p:cNvPr>
            <p:cNvSpPr/>
            <p:nvPr/>
          </p:nvSpPr>
          <p:spPr>
            <a:xfrm>
              <a:off x="8658680" y="896702"/>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Tekstvak 7">
              <a:extLst>
                <a:ext uri="{FF2B5EF4-FFF2-40B4-BE49-F238E27FC236}">
                  <a16:creationId xmlns:a16="http://schemas.microsoft.com/office/drawing/2014/main" id="{596153CE-4E2F-4D01-B731-4D7C4A9AD7FC}"/>
                </a:ext>
              </a:extLst>
            </p:cNvPr>
            <p:cNvSpPr txBox="1"/>
            <p:nvPr/>
          </p:nvSpPr>
          <p:spPr>
            <a:xfrm>
              <a:off x="8686800" y="920496"/>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Wyck</a:t>
              </a:r>
              <a:endParaRPr lang="nl-BE" dirty="0">
                <a:solidFill>
                  <a:schemeClr val="bg1"/>
                </a:solidFill>
                <a:latin typeface="Source Sans Pro" panose="020B0503030403020204" pitchFamily="34" charset="0"/>
                <a:ea typeface="Source Sans Pro" panose="020B0503030403020204" pitchFamily="34" charset="0"/>
              </a:endParaRPr>
            </a:p>
          </p:txBody>
        </p:sp>
        <p:pic>
          <p:nvPicPr>
            <p:cNvPr id="9" name="Afbeelding 8">
              <a:extLst>
                <a:ext uri="{FF2B5EF4-FFF2-40B4-BE49-F238E27FC236}">
                  <a16:creationId xmlns:a16="http://schemas.microsoft.com/office/drawing/2014/main" id="{FB33C720-D764-470B-ADEB-A3DB43B004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8992" y="948952"/>
              <a:ext cx="252000" cy="258300"/>
            </a:xfrm>
            <a:prstGeom prst="rect">
              <a:avLst/>
            </a:prstGeom>
          </p:spPr>
        </p:pic>
        <p:sp>
          <p:nvSpPr>
            <p:cNvPr id="10" name="Tekstvak 9">
              <a:extLst>
                <a:ext uri="{FF2B5EF4-FFF2-40B4-BE49-F238E27FC236}">
                  <a16:creationId xmlns:a16="http://schemas.microsoft.com/office/drawing/2014/main" id="{1784D8D2-10B6-4C11-BF38-0EDB28D41A47}"/>
                </a:ext>
              </a:extLst>
            </p:cNvPr>
            <p:cNvSpPr txBox="1"/>
            <p:nvPr/>
          </p:nvSpPr>
          <p:spPr>
            <a:xfrm>
              <a:off x="8686800" y="2199513"/>
              <a:ext cx="2196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warm onthaal vanuit het station: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Wyck</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Lokale ondernemers, fijne restaurants en het mooiste uitzicht over de Maas. De bruggen scheiden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Wyck</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van het centrum.</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11" name="Rechte verbindingslijn 10">
              <a:extLst>
                <a:ext uri="{FF2B5EF4-FFF2-40B4-BE49-F238E27FC236}">
                  <a16:creationId xmlns:a16="http://schemas.microsoft.com/office/drawing/2014/main" id="{FE320071-DB13-47A1-A5F6-CD56058E3751}"/>
                </a:ext>
              </a:extLst>
            </p:cNvPr>
            <p:cNvCxnSpPr>
              <a:cxnSpLocks/>
            </p:cNvCxnSpPr>
            <p:nvPr/>
          </p:nvCxnSpPr>
          <p:spPr>
            <a:xfrm flipV="1">
              <a:off x="5740618" y="2267423"/>
              <a:ext cx="2923027" cy="439084"/>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12" name="Graphic 11" descr="Sluiten met effen opvulling">
              <a:extLst>
                <a:ext uri="{FF2B5EF4-FFF2-40B4-BE49-F238E27FC236}">
                  <a16:creationId xmlns:a16="http://schemas.microsoft.com/office/drawing/2014/main" id="{B40AAE5C-0476-4191-8830-FF2089AC52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41844" y="984384"/>
              <a:ext cx="180000" cy="180000"/>
            </a:xfrm>
            <a:prstGeom prst="rect">
              <a:avLst/>
            </a:prstGeom>
          </p:spPr>
        </p:pic>
      </p:grpSp>
      <p:grpSp>
        <p:nvGrpSpPr>
          <p:cNvPr id="13" name="Groep Ceramique">
            <a:extLst>
              <a:ext uri="{FF2B5EF4-FFF2-40B4-BE49-F238E27FC236}">
                <a16:creationId xmlns:a16="http://schemas.microsoft.com/office/drawing/2014/main" id="{096DB778-2B6A-4AEC-8384-72F0486AE161}"/>
              </a:ext>
            </a:extLst>
          </p:cNvPr>
          <p:cNvGrpSpPr/>
          <p:nvPr/>
        </p:nvGrpSpPr>
        <p:grpSpPr>
          <a:xfrm>
            <a:off x="6479057" y="4093508"/>
            <a:ext cx="5290841" cy="2052000"/>
            <a:chOff x="5720542" y="3730350"/>
            <a:chExt cx="5290841" cy="2052000"/>
          </a:xfrm>
        </p:grpSpPr>
        <p:sp>
          <p:nvSpPr>
            <p:cNvPr id="14" name="Rechthoek 13">
              <a:extLst>
                <a:ext uri="{FF2B5EF4-FFF2-40B4-BE49-F238E27FC236}">
                  <a16:creationId xmlns:a16="http://schemas.microsoft.com/office/drawing/2014/main" id="{723B866C-7005-48C0-9427-478848E8EEA3}"/>
                </a:ext>
              </a:extLst>
            </p:cNvPr>
            <p:cNvSpPr/>
            <p:nvPr/>
          </p:nvSpPr>
          <p:spPr>
            <a:xfrm>
              <a:off x="8779383" y="3730350"/>
              <a:ext cx="2232000" cy="2052000"/>
            </a:xfrm>
            <a:prstGeom prst="rect">
              <a:avLst/>
            </a:prstGeom>
            <a:solidFill>
              <a:schemeClr val="bg1"/>
            </a:solid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Tekstvak 14">
              <a:extLst>
                <a:ext uri="{FF2B5EF4-FFF2-40B4-BE49-F238E27FC236}">
                  <a16:creationId xmlns:a16="http://schemas.microsoft.com/office/drawing/2014/main" id="{ADED71D9-176A-4217-832B-AAA6E243D762}"/>
                </a:ext>
              </a:extLst>
            </p:cNvPr>
            <p:cNvSpPr txBox="1"/>
            <p:nvPr/>
          </p:nvSpPr>
          <p:spPr>
            <a:xfrm>
              <a:off x="8815123" y="3754144"/>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Céramique</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16" name="Afbeelding 15">
              <a:extLst>
                <a:ext uri="{FF2B5EF4-FFF2-40B4-BE49-F238E27FC236}">
                  <a16:creationId xmlns:a16="http://schemas.microsoft.com/office/drawing/2014/main" id="{87F39218-FF3B-4C61-BBF5-51CFF5033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7315" y="3782600"/>
              <a:ext cx="252000" cy="258300"/>
            </a:xfrm>
            <a:prstGeom prst="rect">
              <a:avLst/>
            </a:prstGeom>
          </p:spPr>
        </p:pic>
        <p:sp>
          <p:nvSpPr>
            <p:cNvPr id="17" name="Tekstvak 16">
              <a:extLst>
                <a:ext uri="{FF2B5EF4-FFF2-40B4-BE49-F238E27FC236}">
                  <a16:creationId xmlns:a16="http://schemas.microsoft.com/office/drawing/2014/main" id="{2E1A9BF6-8500-4F31-8B96-65A4ED5139D7}"/>
                </a:ext>
              </a:extLst>
            </p:cNvPr>
            <p:cNvSpPr txBox="1"/>
            <p:nvPr/>
          </p:nvSpPr>
          <p:spPr>
            <a:xfrm>
              <a:off x="8807503" y="5031255"/>
              <a:ext cx="2196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eigenwijs stukje Maastricht. In deze wijk treed je in een architectonische verrassing met een weids plein, de stadsbibliotheek en fijne koffiezaakjes.</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18" name="Rechte verbindingslijn 17">
              <a:extLst>
                <a:ext uri="{FF2B5EF4-FFF2-40B4-BE49-F238E27FC236}">
                  <a16:creationId xmlns:a16="http://schemas.microsoft.com/office/drawing/2014/main" id="{DC9BBE5F-A875-4FE6-A4EB-BF0A45BA1FB5}"/>
                </a:ext>
              </a:extLst>
            </p:cNvPr>
            <p:cNvCxnSpPr>
              <a:cxnSpLocks/>
              <a:stCxn id="69" idx="2"/>
            </p:cNvCxnSpPr>
            <p:nvPr/>
          </p:nvCxnSpPr>
          <p:spPr>
            <a:xfrm>
              <a:off x="5720542" y="3836310"/>
              <a:ext cx="3056561" cy="1248973"/>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19" name="Graphic 18" descr="Sluiten met effen opvulling">
              <a:extLst>
                <a:ext uri="{FF2B5EF4-FFF2-40B4-BE49-F238E27FC236}">
                  <a16:creationId xmlns:a16="http://schemas.microsoft.com/office/drawing/2014/main" id="{4F7451E0-ABE3-44CD-9D17-74FCA9D6DB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931" y="3818032"/>
              <a:ext cx="180000" cy="180000"/>
            </a:xfrm>
            <a:prstGeom prst="rect">
              <a:avLst/>
            </a:prstGeom>
          </p:spPr>
        </p:pic>
        <p:pic>
          <p:nvPicPr>
            <p:cNvPr id="20" name="Afbeelding 19" descr="Afbeelding met tekst, binnen&#10;&#10;Automatisch gegenereerde beschrijving">
              <a:extLst>
                <a:ext uri="{FF2B5EF4-FFF2-40B4-BE49-F238E27FC236}">
                  <a16:creationId xmlns:a16="http://schemas.microsoft.com/office/drawing/2014/main" id="{C77D5CF3-1B58-4685-9834-B518A263DC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9898" y="4072676"/>
              <a:ext cx="2160000" cy="939892"/>
            </a:xfrm>
            <a:prstGeom prst="rect">
              <a:avLst/>
            </a:prstGeom>
          </p:spPr>
        </p:pic>
      </p:grpSp>
      <p:sp>
        <p:nvSpPr>
          <p:cNvPr id="73" name="Tekstvak 72">
            <a:extLst>
              <a:ext uri="{FF2B5EF4-FFF2-40B4-BE49-F238E27FC236}">
                <a16:creationId xmlns:a16="http://schemas.microsoft.com/office/drawing/2014/main" id="{18EFA3D0-1931-4593-844B-6DFC8301A889}"/>
              </a:ext>
            </a:extLst>
          </p:cNvPr>
          <p:cNvSpPr txBox="1"/>
          <p:nvPr/>
        </p:nvSpPr>
        <p:spPr>
          <a:xfrm>
            <a:off x="4876712" y="4134204"/>
            <a:ext cx="1054006" cy="276999"/>
          </a:xfrm>
          <a:prstGeom prst="rect">
            <a:avLst/>
          </a:prstGeom>
          <a:noFill/>
        </p:spPr>
        <p:txBody>
          <a:bodyPr wrap="none" rtlCol="0">
            <a:spAutoFit/>
          </a:bodyPr>
          <a:lstStyle/>
          <a:p>
            <a:r>
              <a:rPr lang="nl-BE" sz="1200" b="1" dirty="0" err="1"/>
              <a:t>Jekerkwartier</a:t>
            </a:r>
            <a:endParaRPr lang="nl-BE" sz="1200" b="1" dirty="0"/>
          </a:p>
        </p:txBody>
      </p:sp>
      <p:sp>
        <p:nvSpPr>
          <p:cNvPr id="21" name="veelhoekJeker">
            <a:extLst>
              <a:ext uri="{FF2B5EF4-FFF2-40B4-BE49-F238E27FC236}">
                <a16:creationId xmlns:a16="http://schemas.microsoft.com/office/drawing/2014/main" id="{840E173F-9544-4280-9CBC-ED283F7601B0}"/>
              </a:ext>
            </a:extLst>
          </p:cNvPr>
          <p:cNvSpPr/>
          <p:nvPr/>
        </p:nvSpPr>
        <p:spPr>
          <a:xfrm>
            <a:off x="4827270" y="3605417"/>
            <a:ext cx="1038225" cy="996315"/>
          </a:xfrm>
          <a:custGeom>
            <a:avLst/>
            <a:gdLst>
              <a:gd name="connsiteX0" fmla="*/ 169545 w 1038225"/>
              <a:gd name="connsiteY0" fmla="*/ 19050 h 996315"/>
              <a:gd name="connsiteX1" fmla="*/ 300990 w 1038225"/>
              <a:gd name="connsiteY1" fmla="*/ 0 h 996315"/>
              <a:gd name="connsiteX2" fmla="*/ 405765 w 1038225"/>
              <a:gd name="connsiteY2" fmla="*/ 312420 h 996315"/>
              <a:gd name="connsiteX3" fmla="*/ 537210 w 1038225"/>
              <a:gd name="connsiteY3" fmla="*/ 165735 h 996315"/>
              <a:gd name="connsiteX4" fmla="*/ 817245 w 1038225"/>
              <a:gd name="connsiteY4" fmla="*/ 236220 h 996315"/>
              <a:gd name="connsiteX5" fmla="*/ 840105 w 1038225"/>
              <a:gd name="connsiteY5" fmla="*/ 325755 h 996315"/>
              <a:gd name="connsiteX6" fmla="*/ 925830 w 1038225"/>
              <a:gd name="connsiteY6" fmla="*/ 339090 h 996315"/>
              <a:gd name="connsiteX7" fmla="*/ 981075 w 1038225"/>
              <a:gd name="connsiteY7" fmla="*/ 558165 h 996315"/>
              <a:gd name="connsiteX8" fmla="*/ 906780 w 1038225"/>
              <a:gd name="connsiteY8" fmla="*/ 653415 h 996315"/>
              <a:gd name="connsiteX9" fmla="*/ 1038225 w 1038225"/>
              <a:gd name="connsiteY9" fmla="*/ 859155 h 996315"/>
              <a:gd name="connsiteX10" fmla="*/ 510540 w 1038225"/>
              <a:gd name="connsiteY10" fmla="*/ 996315 h 996315"/>
              <a:gd name="connsiteX11" fmla="*/ 264795 w 1038225"/>
              <a:gd name="connsiteY11" fmla="*/ 962025 h 996315"/>
              <a:gd name="connsiteX12" fmla="*/ 0 w 1038225"/>
              <a:gd name="connsiteY12" fmla="*/ 777240 h 996315"/>
              <a:gd name="connsiteX13" fmla="*/ 95250 w 1038225"/>
              <a:gd name="connsiteY13" fmla="*/ 767715 h 996315"/>
              <a:gd name="connsiteX14" fmla="*/ 36195 w 1038225"/>
              <a:gd name="connsiteY14" fmla="*/ 611505 h 996315"/>
              <a:gd name="connsiteX15" fmla="*/ 207645 w 1038225"/>
              <a:gd name="connsiteY15" fmla="*/ 544830 h 996315"/>
              <a:gd name="connsiteX16" fmla="*/ 62865 w 1038225"/>
              <a:gd name="connsiteY16" fmla="*/ 213360 h 996315"/>
              <a:gd name="connsiteX17" fmla="*/ 139065 w 1038225"/>
              <a:gd name="connsiteY17" fmla="*/ 184785 h 996315"/>
              <a:gd name="connsiteX18" fmla="*/ 169545 w 1038225"/>
              <a:gd name="connsiteY18" fmla="*/ 19050 h 9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8225" h="996315">
                <a:moveTo>
                  <a:pt x="169545" y="19050"/>
                </a:moveTo>
                <a:lnTo>
                  <a:pt x="300990" y="0"/>
                </a:lnTo>
                <a:lnTo>
                  <a:pt x="405765" y="312420"/>
                </a:lnTo>
                <a:lnTo>
                  <a:pt x="537210" y="165735"/>
                </a:lnTo>
                <a:lnTo>
                  <a:pt x="817245" y="236220"/>
                </a:lnTo>
                <a:lnTo>
                  <a:pt x="840105" y="325755"/>
                </a:lnTo>
                <a:lnTo>
                  <a:pt x="925830" y="339090"/>
                </a:lnTo>
                <a:lnTo>
                  <a:pt x="981075" y="558165"/>
                </a:lnTo>
                <a:lnTo>
                  <a:pt x="906780" y="653415"/>
                </a:lnTo>
                <a:lnTo>
                  <a:pt x="1038225" y="859155"/>
                </a:lnTo>
                <a:lnTo>
                  <a:pt x="510540" y="996315"/>
                </a:lnTo>
                <a:lnTo>
                  <a:pt x="264795" y="962025"/>
                </a:lnTo>
                <a:lnTo>
                  <a:pt x="0" y="777240"/>
                </a:lnTo>
                <a:lnTo>
                  <a:pt x="95250" y="767715"/>
                </a:lnTo>
                <a:lnTo>
                  <a:pt x="36195" y="611505"/>
                </a:lnTo>
                <a:lnTo>
                  <a:pt x="207645" y="544830"/>
                </a:lnTo>
                <a:lnTo>
                  <a:pt x="62865" y="213360"/>
                </a:lnTo>
                <a:lnTo>
                  <a:pt x="139065" y="184785"/>
                </a:lnTo>
                <a:lnTo>
                  <a:pt x="169545" y="1905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0" name="Tekstvak 69">
            <a:extLst>
              <a:ext uri="{FF2B5EF4-FFF2-40B4-BE49-F238E27FC236}">
                <a16:creationId xmlns:a16="http://schemas.microsoft.com/office/drawing/2014/main" id="{BA58F8AD-4668-4B5B-B55B-8CCABCA12C78}"/>
              </a:ext>
            </a:extLst>
          </p:cNvPr>
          <p:cNvSpPr txBox="1"/>
          <p:nvPr/>
        </p:nvSpPr>
        <p:spPr>
          <a:xfrm>
            <a:off x="6094148" y="3521050"/>
            <a:ext cx="529504" cy="276999"/>
          </a:xfrm>
          <a:prstGeom prst="rect">
            <a:avLst/>
          </a:prstGeom>
          <a:noFill/>
        </p:spPr>
        <p:txBody>
          <a:bodyPr wrap="none" rtlCol="0">
            <a:spAutoFit/>
          </a:bodyPr>
          <a:lstStyle/>
          <a:p>
            <a:r>
              <a:rPr lang="nl-BE" sz="1200" b="1" dirty="0" err="1"/>
              <a:t>Wyck</a:t>
            </a:r>
            <a:endParaRPr lang="nl-BE" sz="1200" b="1" dirty="0"/>
          </a:p>
        </p:txBody>
      </p:sp>
      <p:sp>
        <p:nvSpPr>
          <p:cNvPr id="22" name="veelhoekWyck">
            <a:extLst>
              <a:ext uri="{FF2B5EF4-FFF2-40B4-BE49-F238E27FC236}">
                <a16:creationId xmlns:a16="http://schemas.microsoft.com/office/drawing/2014/main" id="{74F24328-F708-4328-B2E2-D58D35D42F6D}"/>
              </a:ext>
            </a:extLst>
          </p:cNvPr>
          <p:cNvSpPr/>
          <p:nvPr/>
        </p:nvSpPr>
        <p:spPr>
          <a:xfrm>
            <a:off x="6040755" y="3228227"/>
            <a:ext cx="672465" cy="796290"/>
          </a:xfrm>
          <a:custGeom>
            <a:avLst/>
            <a:gdLst>
              <a:gd name="connsiteX0" fmla="*/ 72390 w 672465"/>
              <a:gd name="connsiteY0" fmla="*/ 64770 h 796290"/>
              <a:gd name="connsiteX1" fmla="*/ 295275 w 672465"/>
              <a:gd name="connsiteY1" fmla="*/ 171450 h 796290"/>
              <a:gd name="connsiteX2" fmla="*/ 424815 w 672465"/>
              <a:gd name="connsiteY2" fmla="*/ 118110 h 796290"/>
              <a:gd name="connsiteX3" fmla="*/ 367665 w 672465"/>
              <a:gd name="connsiteY3" fmla="*/ 43815 h 796290"/>
              <a:gd name="connsiteX4" fmla="*/ 483870 w 672465"/>
              <a:gd name="connsiteY4" fmla="*/ 0 h 796290"/>
              <a:gd name="connsiteX5" fmla="*/ 672465 w 672465"/>
              <a:gd name="connsiteY5" fmla="*/ 596265 h 796290"/>
              <a:gd name="connsiteX6" fmla="*/ 457200 w 672465"/>
              <a:gd name="connsiteY6" fmla="*/ 621030 h 796290"/>
              <a:gd name="connsiteX7" fmla="*/ 381000 w 672465"/>
              <a:gd name="connsiteY7" fmla="*/ 767715 h 796290"/>
              <a:gd name="connsiteX8" fmla="*/ 140970 w 672465"/>
              <a:gd name="connsiteY8" fmla="*/ 796290 h 796290"/>
              <a:gd name="connsiteX9" fmla="*/ 135255 w 672465"/>
              <a:gd name="connsiteY9" fmla="*/ 762000 h 796290"/>
              <a:gd name="connsiteX10" fmla="*/ 85725 w 672465"/>
              <a:gd name="connsiteY10" fmla="*/ 765810 h 796290"/>
              <a:gd name="connsiteX11" fmla="*/ 0 w 672465"/>
              <a:gd name="connsiteY11" fmla="*/ 363855 h 796290"/>
              <a:gd name="connsiteX12" fmla="*/ 22860 w 672465"/>
              <a:gd name="connsiteY12" fmla="*/ 194310 h 796290"/>
              <a:gd name="connsiteX13" fmla="*/ 72390 w 672465"/>
              <a:gd name="connsiteY13" fmla="*/ 64770 h 79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2465" h="796290">
                <a:moveTo>
                  <a:pt x="72390" y="64770"/>
                </a:moveTo>
                <a:lnTo>
                  <a:pt x="295275" y="171450"/>
                </a:lnTo>
                <a:lnTo>
                  <a:pt x="424815" y="118110"/>
                </a:lnTo>
                <a:lnTo>
                  <a:pt x="367665" y="43815"/>
                </a:lnTo>
                <a:lnTo>
                  <a:pt x="483870" y="0"/>
                </a:lnTo>
                <a:lnTo>
                  <a:pt x="672465" y="596265"/>
                </a:lnTo>
                <a:lnTo>
                  <a:pt x="457200" y="621030"/>
                </a:lnTo>
                <a:lnTo>
                  <a:pt x="381000" y="767715"/>
                </a:lnTo>
                <a:lnTo>
                  <a:pt x="140970" y="796290"/>
                </a:lnTo>
                <a:lnTo>
                  <a:pt x="135255" y="762000"/>
                </a:lnTo>
                <a:lnTo>
                  <a:pt x="85725" y="765810"/>
                </a:lnTo>
                <a:lnTo>
                  <a:pt x="0" y="363855"/>
                </a:lnTo>
                <a:lnTo>
                  <a:pt x="22860" y="194310"/>
                </a:lnTo>
                <a:lnTo>
                  <a:pt x="72390" y="6477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9" name="Tekstvak 68">
            <a:extLst>
              <a:ext uri="{FF2B5EF4-FFF2-40B4-BE49-F238E27FC236}">
                <a16:creationId xmlns:a16="http://schemas.microsoft.com/office/drawing/2014/main" id="{E2DEE2D0-5789-4AFD-94A3-22E269976350}"/>
              </a:ext>
            </a:extLst>
          </p:cNvPr>
          <p:cNvSpPr txBox="1"/>
          <p:nvPr/>
        </p:nvSpPr>
        <p:spPr>
          <a:xfrm>
            <a:off x="6040571" y="4071764"/>
            <a:ext cx="876971" cy="276999"/>
          </a:xfrm>
          <a:prstGeom prst="rect">
            <a:avLst/>
          </a:prstGeom>
          <a:noFill/>
        </p:spPr>
        <p:txBody>
          <a:bodyPr wrap="none" rtlCol="0">
            <a:spAutoFit/>
          </a:bodyPr>
          <a:lstStyle/>
          <a:p>
            <a:r>
              <a:rPr lang="nl-BE" sz="1200" b="1" dirty="0" err="1"/>
              <a:t>Céramique</a:t>
            </a:r>
            <a:endParaRPr lang="nl-BE" sz="1200" b="1" dirty="0"/>
          </a:p>
        </p:txBody>
      </p:sp>
      <p:sp>
        <p:nvSpPr>
          <p:cNvPr id="23" name="veelhoekCeramique">
            <a:extLst>
              <a:ext uri="{FF2B5EF4-FFF2-40B4-BE49-F238E27FC236}">
                <a16:creationId xmlns:a16="http://schemas.microsoft.com/office/drawing/2014/main" id="{602B88E0-B937-40BB-BB15-E9DAE0CE26CD}"/>
              </a:ext>
            </a:extLst>
          </p:cNvPr>
          <p:cNvSpPr/>
          <p:nvPr/>
        </p:nvSpPr>
        <p:spPr>
          <a:xfrm>
            <a:off x="6122670" y="3868307"/>
            <a:ext cx="680085" cy="790575"/>
          </a:xfrm>
          <a:custGeom>
            <a:avLst/>
            <a:gdLst>
              <a:gd name="connsiteX0" fmla="*/ 0 w 641985"/>
              <a:gd name="connsiteY0" fmla="*/ 150495 h 790575"/>
              <a:gd name="connsiteX1" fmla="*/ 19050 w 641985"/>
              <a:gd name="connsiteY1" fmla="*/ 200025 h 790575"/>
              <a:gd name="connsiteX2" fmla="*/ 219075 w 641985"/>
              <a:gd name="connsiteY2" fmla="*/ 173355 h 790575"/>
              <a:gd name="connsiteX3" fmla="*/ 350520 w 641985"/>
              <a:gd name="connsiteY3" fmla="*/ 127635 h 790575"/>
              <a:gd name="connsiteX4" fmla="*/ 356235 w 641985"/>
              <a:gd name="connsiteY4" fmla="*/ 36195 h 790575"/>
              <a:gd name="connsiteX5" fmla="*/ 561975 w 641985"/>
              <a:gd name="connsiteY5" fmla="*/ 0 h 790575"/>
              <a:gd name="connsiteX6" fmla="*/ 641985 w 641985"/>
              <a:gd name="connsiteY6" fmla="*/ 140970 h 790575"/>
              <a:gd name="connsiteX7" fmla="*/ 558165 w 641985"/>
              <a:gd name="connsiteY7" fmla="*/ 158115 h 790575"/>
              <a:gd name="connsiteX8" fmla="*/ 575310 w 641985"/>
              <a:gd name="connsiteY8" fmla="*/ 196215 h 790575"/>
              <a:gd name="connsiteX9" fmla="*/ 413385 w 641985"/>
              <a:gd name="connsiteY9" fmla="*/ 575310 h 790575"/>
              <a:gd name="connsiteX10" fmla="*/ 424815 w 641985"/>
              <a:gd name="connsiteY10" fmla="*/ 611505 h 790575"/>
              <a:gd name="connsiteX11" fmla="*/ 476250 w 641985"/>
              <a:gd name="connsiteY11" fmla="*/ 611505 h 790575"/>
              <a:gd name="connsiteX12" fmla="*/ 419100 w 641985"/>
              <a:gd name="connsiteY12" fmla="*/ 742950 h 790575"/>
              <a:gd name="connsiteX13" fmla="*/ 297180 w 641985"/>
              <a:gd name="connsiteY13" fmla="*/ 790575 h 790575"/>
              <a:gd name="connsiteX14" fmla="*/ 194310 w 641985"/>
              <a:gd name="connsiteY14" fmla="*/ 763905 h 790575"/>
              <a:gd name="connsiteX15" fmla="*/ 83820 w 641985"/>
              <a:gd name="connsiteY15" fmla="*/ 354330 h 790575"/>
              <a:gd name="connsiteX16" fmla="*/ 0 w 641985"/>
              <a:gd name="connsiteY16" fmla="*/ 150495 h 790575"/>
              <a:gd name="connsiteX0" fmla="*/ 11430 w 653415"/>
              <a:gd name="connsiteY0" fmla="*/ 150495 h 790575"/>
              <a:gd name="connsiteX1" fmla="*/ 0 w 653415"/>
              <a:gd name="connsiteY1" fmla="*/ 201930 h 790575"/>
              <a:gd name="connsiteX2" fmla="*/ 230505 w 653415"/>
              <a:gd name="connsiteY2" fmla="*/ 173355 h 790575"/>
              <a:gd name="connsiteX3" fmla="*/ 361950 w 653415"/>
              <a:gd name="connsiteY3" fmla="*/ 127635 h 790575"/>
              <a:gd name="connsiteX4" fmla="*/ 367665 w 653415"/>
              <a:gd name="connsiteY4" fmla="*/ 36195 h 790575"/>
              <a:gd name="connsiteX5" fmla="*/ 573405 w 653415"/>
              <a:gd name="connsiteY5" fmla="*/ 0 h 790575"/>
              <a:gd name="connsiteX6" fmla="*/ 653415 w 653415"/>
              <a:gd name="connsiteY6" fmla="*/ 140970 h 790575"/>
              <a:gd name="connsiteX7" fmla="*/ 569595 w 653415"/>
              <a:gd name="connsiteY7" fmla="*/ 158115 h 790575"/>
              <a:gd name="connsiteX8" fmla="*/ 586740 w 653415"/>
              <a:gd name="connsiteY8" fmla="*/ 196215 h 790575"/>
              <a:gd name="connsiteX9" fmla="*/ 424815 w 653415"/>
              <a:gd name="connsiteY9" fmla="*/ 575310 h 790575"/>
              <a:gd name="connsiteX10" fmla="*/ 436245 w 653415"/>
              <a:gd name="connsiteY10" fmla="*/ 611505 h 790575"/>
              <a:gd name="connsiteX11" fmla="*/ 487680 w 653415"/>
              <a:gd name="connsiteY11" fmla="*/ 611505 h 790575"/>
              <a:gd name="connsiteX12" fmla="*/ 430530 w 653415"/>
              <a:gd name="connsiteY12" fmla="*/ 742950 h 790575"/>
              <a:gd name="connsiteX13" fmla="*/ 308610 w 653415"/>
              <a:gd name="connsiteY13" fmla="*/ 790575 h 790575"/>
              <a:gd name="connsiteX14" fmla="*/ 205740 w 653415"/>
              <a:gd name="connsiteY14" fmla="*/ 763905 h 790575"/>
              <a:gd name="connsiteX15" fmla="*/ 95250 w 653415"/>
              <a:gd name="connsiteY15" fmla="*/ 354330 h 790575"/>
              <a:gd name="connsiteX16" fmla="*/ 11430 w 653415"/>
              <a:gd name="connsiteY16" fmla="*/ 150495 h 790575"/>
              <a:gd name="connsiteX0" fmla="*/ 0 w 641985"/>
              <a:gd name="connsiteY0" fmla="*/ 150495 h 790575"/>
              <a:gd name="connsiteX1" fmla="*/ 41910 w 641985"/>
              <a:gd name="connsiteY1" fmla="*/ 177165 h 790575"/>
              <a:gd name="connsiteX2" fmla="*/ 219075 w 641985"/>
              <a:gd name="connsiteY2" fmla="*/ 173355 h 790575"/>
              <a:gd name="connsiteX3" fmla="*/ 350520 w 641985"/>
              <a:gd name="connsiteY3" fmla="*/ 127635 h 790575"/>
              <a:gd name="connsiteX4" fmla="*/ 356235 w 641985"/>
              <a:gd name="connsiteY4" fmla="*/ 36195 h 790575"/>
              <a:gd name="connsiteX5" fmla="*/ 561975 w 641985"/>
              <a:gd name="connsiteY5" fmla="*/ 0 h 790575"/>
              <a:gd name="connsiteX6" fmla="*/ 641985 w 641985"/>
              <a:gd name="connsiteY6" fmla="*/ 140970 h 790575"/>
              <a:gd name="connsiteX7" fmla="*/ 558165 w 641985"/>
              <a:gd name="connsiteY7" fmla="*/ 158115 h 790575"/>
              <a:gd name="connsiteX8" fmla="*/ 575310 w 641985"/>
              <a:gd name="connsiteY8" fmla="*/ 196215 h 790575"/>
              <a:gd name="connsiteX9" fmla="*/ 413385 w 641985"/>
              <a:gd name="connsiteY9" fmla="*/ 575310 h 790575"/>
              <a:gd name="connsiteX10" fmla="*/ 424815 w 641985"/>
              <a:gd name="connsiteY10" fmla="*/ 611505 h 790575"/>
              <a:gd name="connsiteX11" fmla="*/ 476250 w 641985"/>
              <a:gd name="connsiteY11" fmla="*/ 611505 h 790575"/>
              <a:gd name="connsiteX12" fmla="*/ 419100 w 641985"/>
              <a:gd name="connsiteY12" fmla="*/ 742950 h 790575"/>
              <a:gd name="connsiteX13" fmla="*/ 297180 w 641985"/>
              <a:gd name="connsiteY13" fmla="*/ 790575 h 790575"/>
              <a:gd name="connsiteX14" fmla="*/ 194310 w 641985"/>
              <a:gd name="connsiteY14" fmla="*/ 763905 h 790575"/>
              <a:gd name="connsiteX15" fmla="*/ 83820 w 641985"/>
              <a:gd name="connsiteY15" fmla="*/ 354330 h 790575"/>
              <a:gd name="connsiteX16" fmla="*/ 0 w 641985"/>
              <a:gd name="connsiteY16" fmla="*/ 150495 h 790575"/>
              <a:gd name="connsiteX0" fmla="*/ 38100 w 680085"/>
              <a:gd name="connsiteY0" fmla="*/ 150495 h 790575"/>
              <a:gd name="connsiteX1" fmla="*/ 80010 w 680085"/>
              <a:gd name="connsiteY1" fmla="*/ 177165 h 790575"/>
              <a:gd name="connsiteX2" fmla="*/ 257175 w 680085"/>
              <a:gd name="connsiteY2" fmla="*/ 173355 h 790575"/>
              <a:gd name="connsiteX3" fmla="*/ 388620 w 680085"/>
              <a:gd name="connsiteY3" fmla="*/ 127635 h 790575"/>
              <a:gd name="connsiteX4" fmla="*/ 394335 w 680085"/>
              <a:gd name="connsiteY4" fmla="*/ 36195 h 790575"/>
              <a:gd name="connsiteX5" fmla="*/ 600075 w 680085"/>
              <a:gd name="connsiteY5" fmla="*/ 0 h 790575"/>
              <a:gd name="connsiteX6" fmla="*/ 680085 w 680085"/>
              <a:gd name="connsiteY6" fmla="*/ 140970 h 790575"/>
              <a:gd name="connsiteX7" fmla="*/ 596265 w 680085"/>
              <a:gd name="connsiteY7" fmla="*/ 158115 h 790575"/>
              <a:gd name="connsiteX8" fmla="*/ 613410 w 680085"/>
              <a:gd name="connsiteY8" fmla="*/ 196215 h 790575"/>
              <a:gd name="connsiteX9" fmla="*/ 451485 w 680085"/>
              <a:gd name="connsiteY9" fmla="*/ 575310 h 790575"/>
              <a:gd name="connsiteX10" fmla="*/ 462915 w 680085"/>
              <a:gd name="connsiteY10" fmla="*/ 611505 h 790575"/>
              <a:gd name="connsiteX11" fmla="*/ 514350 w 680085"/>
              <a:gd name="connsiteY11" fmla="*/ 611505 h 790575"/>
              <a:gd name="connsiteX12" fmla="*/ 457200 w 680085"/>
              <a:gd name="connsiteY12" fmla="*/ 742950 h 790575"/>
              <a:gd name="connsiteX13" fmla="*/ 335280 w 680085"/>
              <a:gd name="connsiteY13" fmla="*/ 790575 h 790575"/>
              <a:gd name="connsiteX14" fmla="*/ 232410 w 680085"/>
              <a:gd name="connsiteY14" fmla="*/ 763905 h 790575"/>
              <a:gd name="connsiteX15" fmla="*/ 121920 w 680085"/>
              <a:gd name="connsiteY15" fmla="*/ 354330 h 790575"/>
              <a:gd name="connsiteX16" fmla="*/ 0 w 680085"/>
              <a:gd name="connsiteY16" fmla="*/ 152400 h 790575"/>
              <a:gd name="connsiteX17" fmla="*/ 38100 w 680085"/>
              <a:gd name="connsiteY17" fmla="*/ 150495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0085" h="790575">
                <a:moveTo>
                  <a:pt x="38100" y="150495"/>
                </a:moveTo>
                <a:lnTo>
                  <a:pt x="80010" y="177165"/>
                </a:lnTo>
                <a:lnTo>
                  <a:pt x="257175" y="173355"/>
                </a:lnTo>
                <a:lnTo>
                  <a:pt x="388620" y="127635"/>
                </a:lnTo>
                <a:lnTo>
                  <a:pt x="394335" y="36195"/>
                </a:lnTo>
                <a:lnTo>
                  <a:pt x="600075" y="0"/>
                </a:lnTo>
                <a:lnTo>
                  <a:pt x="680085" y="140970"/>
                </a:lnTo>
                <a:lnTo>
                  <a:pt x="596265" y="158115"/>
                </a:lnTo>
                <a:lnTo>
                  <a:pt x="613410" y="196215"/>
                </a:lnTo>
                <a:lnTo>
                  <a:pt x="451485" y="575310"/>
                </a:lnTo>
                <a:lnTo>
                  <a:pt x="462915" y="611505"/>
                </a:lnTo>
                <a:lnTo>
                  <a:pt x="514350" y="611505"/>
                </a:lnTo>
                <a:lnTo>
                  <a:pt x="457200" y="742950"/>
                </a:lnTo>
                <a:lnTo>
                  <a:pt x="335280" y="790575"/>
                </a:lnTo>
                <a:lnTo>
                  <a:pt x="232410" y="763905"/>
                </a:lnTo>
                <a:lnTo>
                  <a:pt x="121920" y="354330"/>
                </a:lnTo>
                <a:cubicBezTo>
                  <a:pt x="104140" y="312420"/>
                  <a:pt x="17780" y="194310"/>
                  <a:pt x="0" y="152400"/>
                </a:cubicBezTo>
                <a:lnTo>
                  <a:pt x="38100" y="150495"/>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8" name="Tekstvak 67">
            <a:extLst>
              <a:ext uri="{FF2B5EF4-FFF2-40B4-BE49-F238E27FC236}">
                <a16:creationId xmlns:a16="http://schemas.microsoft.com/office/drawing/2014/main" id="{249E66A3-1EC8-444F-AB97-655CF8C56328}"/>
              </a:ext>
            </a:extLst>
          </p:cNvPr>
          <p:cNvSpPr txBox="1"/>
          <p:nvPr/>
        </p:nvSpPr>
        <p:spPr>
          <a:xfrm>
            <a:off x="5267205" y="4751911"/>
            <a:ext cx="855234" cy="276999"/>
          </a:xfrm>
          <a:prstGeom prst="rect">
            <a:avLst/>
          </a:prstGeom>
          <a:noFill/>
        </p:spPr>
        <p:txBody>
          <a:bodyPr wrap="none" rtlCol="0">
            <a:spAutoFit/>
          </a:bodyPr>
          <a:lstStyle/>
          <a:p>
            <a:r>
              <a:rPr lang="nl-BE" sz="1200" b="1" dirty="0"/>
              <a:t>Sint-Pieter</a:t>
            </a:r>
          </a:p>
        </p:txBody>
      </p:sp>
      <p:sp>
        <p:nvSpPr>
          <p:cNvPr id="24" name="veelhoekSintPieter">
            <a:extLst>
              <a:ext uri="{FF2B5EF4-FFF2-40B4-BE49-F238E27FC236}">
                <a16:creationId xmlns:a16="http://schemas.microsoft.com/office/drawing/2014/main" id="{570FE5AA-208F-4C1F-BE39-AC33D8515DEB}"/>
              </a:ext>
            </a:extLst>
          </p:cNvPr>
          <p:cNvSpPr/>
          <p:nvPr/>
        </p:nvSpPr>
        <p:spPr>
          <a:xfrm>
            <a:off x="5163820" y="4531247"/>
            <a:ext cx="949960" cy="1257300"/>
          </a:xfrm>
          <a:custGeom>
            <a:avLst/>
            <a:gdLst>
              <a:gd name="connsiteX0" fmla="*/ 165100 w 949960"/>
              <a:gd name="connsiteY0" fmla="*/ 91440 h 1257300"/>
              <a:gd name="connsiteX1" fmla="*/ 502920 w 949960"/>
              <a:gd name="connsiteY1" fmla="*/ 15240 h 1257300"/>
              <a:gd name="connsiteX2" fmla="*/ 762000 w 949960"/>
              <a:gd name="connsiteY2" fmla="*/ 0 h 1257300"/>
              <a:gd name="connsiteX3" fmla="*/ 949960 w 949960"/>
              <a:gd name="connsiteY3" fmla="*/ 55880 h 1257300"/>
              <a:gd name="connsiteX4" fmla="*/ 751840 w 949960"/>
              <a:gd name="connsiteY4" fmla="*/ 469900 h 1257300"/>
              <a:gd name="connsiteX5" fmla="*/ 683260 w 949960"/>
              <a:gd name="connsiteY5" fmla="*/ 901700 h 1257300"/>
              <a:gd name="connsiteX6" fmla="*/ 591820 w 949960"/>
              <a:gd name="connsiteY6" fmla="*/ 889000 h 1257300"/>
              <a:gd name="connsiteX7" fmla="*/ 589280 w 949960"/>
              <a:gd name="connsiteY7" fmla="*/ 1209040 h 1257300"/>
              <a:gd name="connsiteX8" fmla="*/ 515620 w 949960"/>
              <a:gd name="connsiteY8" fmla="*/ 1257300 h 1257300"/>
              <a:gd name="connsiteX9" fmla="*/ 439420 w 949960"/>
              <a:gd name="connsiteY9" fmla="*/ 1005840 h 1257300"/>
              <a:gd name="connsiteX10" fmla="*/ 335280 w 949960"/>
              <a:gd name="connsiteY10" fmla="*/ 843280 h 1257300"/>
              <a:gd name="connsiteX11" fmla="*/ 220980 w 949960"/>
              <a:gd name="connsiteY11" fmla="*/ 863600 h 1257300"/>
              <a:gd name="connsiteX12" fmla="*/ 195580 w 949960"/>
              <a:gd name="connsiteY12" fmla="*/ 835660 h 1257300"/>
              <a:gd name="connsiteX13" fmla="*/ 96520 w 949960"/>
              <a:gd name="connsiteY13" fmla="*/ 835660 h 1257300"/>
              <a:gd name="connsiteX14" fmla="*/ 35560 w 949960"/>
              <a:gd name="connsiteY14" fmla="*/ 568960 h 1257300"/>
              <a:gd name="connsiteX15" fmla="*/ 0 w 949960"/>
              <a:gd name="connsiteY15" fmla="*/ 561340 h 1257300"/>
              <a:gd name="connsiteX16" fmla="*/ 86360 w 949960"/>
              <a:gd name="connsiteY16" fmla="*/ 187960 h 1257300"/>
              <a:gd name="connsiteX17" fmla="*/ 165100 w 949960"/>
              <a:gd name="connsiteY17" fmla="*/ 9144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9960" h="1257300">
                <a:moveTo>
                  <a:pt x="165100" y="91440"/>
                </a:moveTo>
                <a:lnTo>
                  <a:pt x="502920" y="15240"/>
                </a:lnTo>
                <a:lnTo>
                  <a:pt x="762000" y="0"/>
                </a:lnTo>
                <a:lnTo>
                  <a:pt x="949960" y="55880"/>
                </a:lnTo>
                <a:lnTo>
                  <a:pt x="751840" y="469900"/>
                </a:lnTo>
                <a:lnTo>
                  <a:pt x="683260" y="901700"/>
                </a:lnTo>
                <a:lnTo>
                  <a:pt x="591820" y="889000"/>
                </a:lnTo>
                <a:cubicBezTo>
                  <a:pt x="590973" y="995680"/>
                  <a:pt x="590127" y="1102360"/>
                  <a:pt x="589280" y="1209040"/>
                </a:cubicBezTo>
                <a:lnTo>
                  <a:pt x="515620" y="1257300"/>
                </a:lnTo>
                <a:lnTo>
                  <a:pt x="439420" y="1005840"/>
                </a:lnTo>
                <a:lnTo>
                  <a:pt x="335280" y="843280"/>
                </a:lnTo>
                <a:lnTo>
                  <a:pt x="220980" y="863600"/>
                </a:lnTo>
                <a:lnTo>
                  <a:pt x="195580" y="835660"/>
                </a:lnTo>
                <a:lnTo>
                  <a:pt x="96520" y="835660"/>
                </a:lnTo>
                <a:lnTo>
                  <a:pt x="35560" y="568960"/>
                </a:lnTo>
                <a:lnTo>
                  <a:pt x="0" y="561340"/>
                </a:lnTo>
                <a:lnTo>
                  <a:pt x="86360" y="187960"/>
                </a:lnTo>
                <a:lnTo>
                  <a:pt x="165100" y="9144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5" name="veelhoekStokstraat">
            <a:extLst>
              <a:ext uri="{FF2B5EF4-FFF2-40B4-BE49-F238E27FC236}">
                <a16:creationId xmlns:a16="http://schemas.microsoft.com/office/drawing/2014/main" id="{9E37B241-C664-43DD-BE10-49B00E9B0FC9}"/>
              </a:ext>
            </a:extLst>
          </p:cNvPr>
          <p:cNvSpPr/>
          <p:nvPr/>
        </p:nvSpPr>
        <p:spPr>
          <a:xfrm>
            <a:off x="5631180" y="3647327"/>
            <a:ext cx="210820" cy="261620"/>
          </a:xfrm>
          <a:custGeom>
            <a:avLst/>
            <a:gdLst>
              <a:gd name="connsiteX0" fmla="*/ 22860 w 210820"/>
              <a:gd name="connsiteY0" fmla="*/ 2540 h 261620"/>
              <a:gd name="connsiteX1" fmla="*/ 162560 w 210820"/>
              <a:gd name="connsiteY1" fmla="*/ 0 h 261620"/>
              <a:gd name="connsiteX2" fmla="*/ 175260 w 210820"/>
              <a:gd name="connsiteY2" fmla="*/ 17780 h 261620"/>
              <a:gd name="connsiteX3" fmla="*/ 210820 w 210820"/>
              <a:gd name="connsiteY3" fmla="*/ 261620 h 261620"/>
              <a:gd name="connsiteX4" fmla="*/ 40640 w 210820"/>
              <a:gd name="connsiteY4" fmla="*/ 243840 h 261620"/>
              <a:gd name="connsiteX5" fmla="*/ 0 w 210820"/>
              <a:gd name="connsiteY5" fmla="*/ 88900 h 261620"/>
              <a:gd name="connsiteX6" fmla="*/ 22860 w 210820"/>
              <a:gd name="connsiteY6" fmla="*/ 2540 h 26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 h="261620">
                <a:moveTo>
                  <a:pt x="22860" y="2540"/>
                </a:moveTo>
                <a:lnTo>
                  <a:pt x="162560" y="0"/>
                </a:lnTo>
                <a:lnTo>
                  <a:pt x="175260" y="17780"/>
                </a:lnTo>
                <a:lnTo>
                  <a:pt x="210820" y="261620"/>
                </a:lnTo>
                <a:lnTo>
                  <a:pt x="40640" y="243840"/>
                </a:lnTo>
                <a:lnTo>
                  <a:pt x="0" y="88900"/>
                </a:lnTo>
                <a:lnTo>
                  <a:pt x="22860" y="254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2" name="Tekstvak 71">
            <a:extLst>
              <a:ext uri="{FF2B5EF4-FFF2-40B4-BE49-F238E27FC236}">
                <a16:creationId xmlns:a16="http://schemas.microsoft.com/office/drawing/2014/main" id="{9514A411-CCED-4646-9E90-12D05969E2A6}"/>
              </a:ext>
            </a:extLst>
          </p:cNvPr>
          <p:cNvSpPr txBox="1"/>
          <p:nvPr/>
        </p:nvSpPr>
        <p:spPr>
          <a:xfrm>
            <a:off x="4775012" y="3364262"/>
            <a:ext cx="906017" cy="276999"/>
          </a:xfrm>
          <a:prstGeom prst="rect">
            <a:avLst/>
          </a:prstGeom>
          <a:noFill/>
        </p:spPr>
        <p:txBody>
          <a:bodyPr wrap="none" rtlCol="0">
            <a:spAutoFit/>
          </a:bodyPr>
          <a:lstStyle/>
          <a:p>
            <a:r>
              <a:rPr lang="nl-BE" sz="1200" b="1" dirty="0"/>
              <a:t>Binnenstad</a:t>
            </a:r>
          </a:p>
        </p:txBody>
      </p:sp>
      <p:sp>
        <p:nvSpPr>
          <p:cNvPr id="26" name="veelhoekBinnenstad">
            <a:extLst>
              <a:ext uri="{FF2B5EF4-FFF2-40B4-BE49-F238E27FC236}">
                <a16:creationId xmlns:a16="http://schemas.microsoft.com/office/drawing/2014/main" id="{84CB256A-AA5B-4716-8075-CCEA150A39C2}"/>
              </a:ext>
            </a:extLst>
          </p:cNvPr>
          <p:cNvSpPr/>
          <p:nvPr/>
        </p:nvSpPr>
        <p:spPr>
          <a:xfrm>
            <a:off x="4465320" y="2900567"/>
            <a:ext cx="1300480" cy="1303020"/>
          </a:xfrm>
          <a:custGeom>
            <a:avLst/>
            <a:gdLst>
              <a:gd name="connsiteX0" fmla="*/ 972820 w 1300480"/>
              <a:gd name="connsiteY0" fmla="*/ 0 h 1303020"/>
              <a:gd name="connsiteX1" fmla="*/ 972820 w 1300480"/>
              <a:gd name="connsiteY1" fmla="*/ 0 h 1303020"/>
              <a:gd name="connsiteX2" fmla="*/ 1267460 w 1300480"/>
              <a:gd name="connsiteY2" fmla="*/ 55880 h 1303020"/>
              <a:gd name="connsiteX3" fmla="*/ 1264920 w 1300480"/>
              <a:gd name="connsiteY3" fmla="*/ 528320 h 1303020"/>
              <a:gd name="connsiteX4" fmla="*/ 1300480 w 1300480"/>
              <a:gd name="connsiteY4" fmla="*/ 721360 h 1303020"/>
              <a:gd name="connsiteX5" fmla="*/ 1176020 w 1300480"/>
              <a:gd name="connsiteY5" fmla="*/ 723900 h 1303020"/>
              <a:gd name="connsiteX6" fmla="*/ 1148080 w 1300480"/>
              <a:gd name="connsiteY6" fmla="*/ 848360 h 1303020"/>
              <a:gd name="connsiteX7" fmla="*/ 1176020 w 1300480"/>
              <a:gd name="connsiteY7" fmla="*/ 914400 h 1303020"/>
              <a:gd name="connsiteX8" fmla="*/ 1069340 w 1300480"/>
              <a:gd name="connsiteY8" fmla="*/ 924560 h 1303020"/>
              <a:gd name="connsiteX9" fmla="*/ 906780 w 1300480"/>
              <a:gd name="connsiteY9" fmla="*/ 853440 h 1303020"/>
              <a:gd name="connsiteX10" fmla="*/ 756920 w 1300480"/>
              <a:gd name="connsiteY10" fmla="*/ 962660 h 1303020"/>
              <a:gd name="connsiteX11" fmla="*/ 693420 w 1300480"/>
              <a:gd name="connsiteY11" fmla="*/ 911860 h 1303020"/>
              <a:gd name="connsiteX12" fmla="*/ 701040 w 1300480"/>
              <a:gd name="connsiteY12" fmla="*/ 673100 h 1303020"/>
              <a:gd name="connsiteX13" fmla="*/ 520700 w 1300480"/>
              <a:gd name="connsiteY13" fmla="*/ 698500 h 1303020"/>
              <a:gd name="connsiteX14" fmla="*/ 505460 w 1300480"/>
              <a:gd name="connsiteY14" fmla="*/ 868680 h 1303020"/>
              <a:gd name="connsiteX15" fmla="*/ 424180 w 1300480"/>
              <a:gd name="connsiteY15" fmla="*/ 891540 h 1303020"/>
              <a:gd name="connsiteX16" fmla="*/ 411480 w 1300480"/>
              <a:gd name="connsiteY16" fmla="*/ 927100 h 1303020"/>
              <a:gd name="connsiteX17" fmla="*/ 541020 w 1300480"/>
              <a:gd name="connsiteY17" fmla="*/ 1214120 h 1303020"/>
              <a:gd name="connsiteX18" fmla="*/ 314960 w 1300480"/>
              <a:gd name="connsiteY18" fmla="*/ 1303020 h 1303020"/>
              <a:gd name="connsiteX19" fmla="*/ 248920 w 1300480"/>
              <a:gd name="connsiteY19" fmla="*/ 1272540 h 1303020"/>
              <a:gd name="connsiteX20" fmla="*/ 0 w 1300480"/>
              <a:gd name="connsiteY20" fmla="*/ 792480 h 1303020"/>
              <a:gd name="connsiteX21" fmla="*/ 307340 w 1300480"/>
              <a:gd name="connsiteY21" fmla="*/ 411480 h 1303020"/>
              <a:gd name="connsiteX22" fmla="*/ 434340 w 1300480"/>
              <a:gd name="connsiteY22" fmla="*/ 444500 h 1303020"/>
              <a:gd name="connsiteX23" fmla="*/ 579120 w 1300480"/>
              <a:gd name="connsiteY23" fmla="*/ 350520 h 1303020"/>
              <a:gd name="connsiteX24" fmla="*/ 723900 w 1300480"/>
              <a:gd name="connsiteY24" fmla="*/ 591820 h 1303020"/>
              <a:gd name="connsiteX25" fmla="*/ 853440 w 1300480"/>
              <a:gd name="connsiteY25" fmla="*/ 541020 h 1303020"/>
              <a:gd name="connsiteX26" fmla="*/ 789940 w 1300480"/>
              <a:gd name="connsiteY26" fmla="*/ 149860 h 1303020"/>
              <a:gd name="connsiteX27" fmla="*/ 967740 w 1300480"/>
              <a:gd name="connsiteY27" fmla="*/ 111760 h 1303020"/>
              <a:gd name="connsiteX28" fmla="*/ 972820 w 1300480"/>
              <a:gd name="connsiteY28" fmla="*/ 0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00480" h="1303020">
                <a:moveTo>
                  <a:pt x="972820" y="0"/>
                </a:moveTo>
                <a:lnTo>
                  <a:pt x="972820" y="0"/>
                </a:lnTo>
                <a:lnTo>
                  <a:pt x="1267460" y="55880"/>
                </a:lnTo>
                <a:cubicBezTo>
                  <a:pt x="1266613" y="213360"/>
                  <a:pt x="1265767" y="370840"/>
                  <a:pt x="1264920" y="528320"/>
                </a:cubicBezTo>
                <a:lnTo>
                  <a:pt x="1300480" y="721360"/>
                </a:lnTo>
                <a:lnTo>
                  <a:pt x="1176020" y="723900"/>
                </a:lnTo>
                <a:lnTo>
                  <a:pt x="1148080" y="848360"/>
                </a:lnTo>
                <a:lnTo>
                  <a:pt x="1176020" y="914400"/>
                </a:lnTo>
                <a:lnTo>
                  <a:pt x="1069340" y="924560"/>
                </a:lnTo>
                <a:lnTo>
                  <a:pt x="906780" y="853440"/>
                </a:lnTo>
                <a:lnTo>
                  <a:pt x="756920" y="962660"/>
                </a:lnTo>
                <a:lnTo>
                  <a:pt x="693420" y="911860"/>
                </a:lnTo>
                <a:lnTo>
                  <a:pt x="701040" y="673100"/>
                </a:lnTo>
                <a:lnTo>
                  <a:pt x="520700" y="698500"/>
                </a:lnTo>
                <a:lnTo>
                  <a:pt x="505460" y="868680"/>
                </a:lnTo>
                <a:lnTo>
                  <a:pt x="424180" y="891540"/>
                </a:lnTo>
                <a:lnTo>
                  <a:pt x="411480" y="927100"/>
                </a:lnTo>
                <a:lnTo>
                  <a:pt x="541020" y="1214120"/>
                </a:lnTo>
                <a:lnTo>
                  <a:pt x="314960" y="1303020"/>
                </a:lnTo>
                <a:lnTo>
                  <a:pt x="248920" y="1272540"/>
                </a:lnTo>
                <a:lnTo>
                  <a:pt x="0" y="792480"/>
                </a:lnTo>
                <a:lnTo>
                  <a:pt x="307340" y="411480"/>
                </a:lnTo>
                <a:lnTo>
                  <a:pt x="434340" y="444500"/>
                </a:lnTo>
                <a:lnTo>
                  <a:pt x="579120" y="350520"/>
                </a:lnTo>
                <a:lnTo>
                  <a:pt x="723900" y="591820"/>
                </a:lnTo>
                <a:lnTo>
                  <a:pt x="853440" y="541020"/>
                </a:lnTo>
                <a:lnTo>
                  <a:pt x="789940" y="149860"/>
                </a:lnTo>
                <a:lnTo>
                  <a:pt x="967740" y="111760"/>
                </a:lnTo>
                <a:lnTo>
                  <a:pt x="972820" y="0"/>
                </a:lnTo>
                <a:close/>
              </a:path>
            </a:pathLst>
          </a:custGeom>
          <a:solidFill>
            <a:srgbClr val="4472C4">
              <a:alpha val="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grpSp>
        <p:nvGrpSpPr>
          <p:cNvPr id="27" name="GroepSintPieter">
            <a:extLst>
              <a:ext uri="{FF2B5EF4-FFF2-40B4-BE49-F238E27FC236}">
                <a16:creationId xmlns:a16="http://schemas.microsoft.com/office/drawing/2014/main" id="{A446417D-875D-475E-88F4-7CB115E39577}"/>
              </a:ext>
            </a:extLst>
          </p:cNvPr>
          <p:cNvGrpSpPr/>
          <p:nvPr/>
        </p:nvGrpSpPr>
        <p:grpSpPr>
          <a:xfrm>
            <a:off x="2514592" y="4537498"/>
            <a:ext cx="3058957" cy="2160000"/>
            <a:chOff x="2304010" y="3944907"/>
            <a:chExt cx="3058957" cy="2160000"/>
          </a:xfrm>
        </p:grpSpPr>
        <p:sp>
          <p:nvSpPr>
            <p:cNvPr id="28" name="Rechthoek 27">
              <a:extLst>
                <a:ext uri="{FF2B5EF4-FFF2-40B4-BE49-F238E27FC236}">
                  <a16:creationId xmlns:a16="http://schemas.microsoft.com/office/drawing/2014/main" id="{AC6BC5DA-DBB9-4EE5-9044-FD0E95C1E743}"/>
                </a:ext>
              </a:extLst>
            </p:cNvPr>
            <p:cNvSpPr/>
            <p:nvPr/>
          </p:nvSpPr>
          <p:spPr>
            <a:xfrm>
              <a:off x="2304010" y="3944907"/>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kstvak 28">
              <a:extLst>
                <a:ext uri="{FF2B5EF4-FFF2-40B4-BE49-F238E27FC236}">
                  <a16:creationId xmlns:a16="http://schemas.microsoft.com/office/drawing/2014/main" id="{A4E8908E-1115-451D-8C2A-4E849EF56F81}"/>
                </a:ext>
              </a:extLst>
            </p:cNvPr>
            <p:cNvSpPr txBox="1"/>
            <p:nvPr/>
          </p:nvSpPr>
          <p:spPr>
            <a:xfrm>
              <a:off x="2332130" y="3968701"/>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Sint-Pieter</a:t>
              </a:r>
            </a:p>
          </p:txBody>
        </p:sp>
        <p:pic>
          <p:nvPicPr>
            <p:cNvPr id="30" name="Afbeelding 29">
              <a:extLst>
                <a:ext uri="{FF2B5EF4-FFF2-40B4-BE49-F238E27FC236}">
                  <a16:creationId xmlns:a16="http://schemas.microsoft.com/office/drawing/2014/main" id="{8B9FEC08-9ACB-486B-AB5E-F1AC930AA9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4322" y="3997157"/>
              <a:ext cx="252000" cy="258300"/>
            </a:xfrm>
            <a:prstGeom prst="rect">
              <a:avLst/>
            </a:prstGeom>
          </p:spPr>
        </p:pic>
        <p:sp>
          <p:nvSpPr>
            <p:cNvPr id="31" name="Tekstvak 30">
              <a:extLst>
                <a:ext uri="{FF2B5EF4-FFF2-40B4-BE49-F238E27FC236}">
                  <a16:creationId xmlns:a16="http://schemas.microsoft.com/office/drawing/2014/main" id="{9ADAF5EE-11C5-4E7F-B300-9AD765307FD2}"/>
                </a:ext>
              </a:extLst>
            </p:cNvPr>
            <p:cNvSpPr txBox="1"/>
            <p:nvPr/>
          </p:nvSpPr>
          <p:spPr>
            <a:xfrm>
              <a:off x="2332130" y="5238701"/>
              <a:ext cx="2160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Wandel vanuit het centrum via het Stadspark door Sint Pieter en ontdek deze mooie woonwijk, waar de Sint Pietersberg trots over uitkijkt.</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32" name="Rechte verbindingslijn 31">
              <a:extLst>
                <a:ext uri="{FF2B5EF4-FFF2-40B4-BE49-F238E27FC236}">
                  <a16:creationId xmlns:a16="http://schemas.microsoft.com/office/drawing/2014/main" id="{C8F6CA0C-3143-4113-9D17-B1D6B084E768}"/>
                </a:ext>
              </a:extLst>
            </p:cNvPr>
            <p:cNvCxnSpPr>
              <a:cxnSpLocks/>
            </p:cNvCxnSpPr>
            <p:nvPr/>
          </p:nvCxnSpPr>
          <p:spPr>
            <a:xfrm flipV="1">
              <a:off x="4534176" y="4394680"/>
              <a:ext cx="828791" cy="959664"/>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33" name="Graphic 32" descr="Sluiten met effen opvulling">
              <a:extLst>
                <a:ext uri="{FF2B5EF4-FFF2-40B4-BE49-F238E27FC236}">
                  <a16:creationId xmlns:a16="http://schemas.microsoft.com/office/drawing/2014/main" id="{3DEB68A8-8ECE-4E6F-8B5A-5AB4EC5444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00128" y="4032589"/>
              <a:ext cx="180000" cy="180000"/>
            </a:xfrm>
            <a:prstGeom prst="rect">
              <a:avLst/>
            </a:prstGeom>
          </p:spPr>
        </p:pic>
        <p:pic>
          <p:nvPicPr>
            <p:cNvPr id="34" name="Afbeelding 33" descr="Afbeelding met gras, buiten, boom, lucht&#10;&#10;Automatisch gegenereerde beschrijving">
              <a:extLst>
                <a:ext uri="{FF2B5EF4-FFF2-40B4-BE49-F238E27FC236}">
                  <a16:creationId xmlns:a16="http://schemas.microsoft.com/office/drawing/2014/main" id="{FCE8BD09-A2DF-4ECC-91FF-E08C021FAF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39093" y="4276691"/>
              <a:ext cx="2160000" cy="939892"/>
            </a:xfrm>
            <a:prstGeom prst="rect">
              <a:avLst/>
            </a:prstGeom>
          </p:spPr>
        </p:pic>
      </p:grpSp>
      <p:sp>
        <p:nvSpPr>
          <p:cNvPr id="71" name="Tekstvak 70">
            <a:extLst>
              <a:ext uri="{FF2B5EF4-FFF2-40B4-BE49-F238E27FC236}">
                <a16:creationId xmlns:a16="http://schemas.microsoft.com/office/drawing/2014/main" id="{D2F8E651-957F-4C1A-B3E1-6B6E06205566}"/>
              </a:ext>
            </a:extLst>
          </p:cNvPr>
          <p:cNvSpPr txBox="1"/>
          <p:nvPr/>
        </p:nvSpPr>
        <p:spPr>
          <a:xfrm>
            <a:off x="4813486" y="2400117"/>
            <a:ext cx="1154611" cy="276999"/>
          </a:xfrm>
          <a:prstGeom prst="rect">
            <a:avLst/>
          </a:prstGeom>
          <a:noFill/>
        </p:spPr>
        <p:txBody>
          <a:bodyPr wrap="none" rtlCol="0">
            <a:spAutoFit/>
          </a:bodyPr>
          <a:lstStyle/>
          <a:p>
            <a:r>
              <a:rPr lang="nl-BE" sz="1200" b="1" dirty="0" err="1"/>
              <a:t>Sphinxkwartier</a:t>
            </a:r>
            <a:endParaRPr lang="nl-BE" sz="1200" b="1" dirty="0"/>
          </a:p>
        </p:txBody>
      </p:sp>
      <p:sp>
        <p:nvSpPr>
          <p:cNvPr id="35" name="veelhoekSphinx">
            <a:extLst>
              <a:ext uri="{FF2B5EF4-FFF2-40B4-BE49-F238E27FC236}">
                <a16:creationId xmlns:a16="http://schemas.microsoft.com/office/drawing/2014/main" id="{8D5D6A60-744F-49FF-AB66-725DE51B2283}"/>
              </a:ext>
            </a:extLst>
          </p:cNvPr>
          <p:cNvSpPr/>
          <p:nvPr/>
        </p:nvSpPr>
        <p:spPr>
          <a:xfrm>
            <a:off x="4779010" y="1941717"/>
            <a:ext cx="1168400" cy="1483360"/>
          </a:xfrm>
          <a:custGeom>
            <a:avLst/>
            <a:gdLst>
              <a:gd name="connsiteX0" fmla="*/ 467360 w 1168400"/>
              <a:gd name="connsiteY0" fmla="*/ 0 h 1483360"/>
              <a:gd name="connsiteX1" fmla="*/ 599440 w 1168400"/>
              <a:gd name="connsiteY1" fmla="*/ 345440 h 1483360"/>
              <a:gd name="connsiteX2" fmla="*/ 965200 w 1168400"/>
              <a:gd name="connsiteY2" fmla="*/ 294640 h 1483360"/>
              <a:gd name="connsiteX3" fmla="*/ 1168400 w 1168400"/>
              <a:gd name="connsiteY3" fmla="*/ 312420 h 1483360"/>
              <a:gd name="connsiteX4" fmla="*/ 1145540 w 1168400"/>
              <a:gd name="connsiteY4" fmla="*/ 640080 h 1483360"/>
              <a:gd name="connsiteX5" fmla="*/ 942340 w 1168400"/>
              <a:gd name="connsiteY5" fmla="*/ 967740 h 1483360"/>
              <a:gd name="connsiteX6" fmla="*/ 617220 w 1168400"/>
              <a:gd name="connsiteY6" fmla="*/ 896620 h 1483360"/>
              <a:gd name="connsiteX7" fmla="*/ 632460 w 1168400"/>
              <a:gd name="connsiteY7" fmla="*/ 1028700 h 1483360"/>
              <a:gd name="connsiteX8" fmla="*/ 444500 w 1168400"/>
              <a:gd name="connsiteY8" fmla="*/ 1076960 h 1483360"/>
              <a:gd name="connsiteX9" fmla="*/ 502920 w 1168400"/>
              <a:gd name="connsiteY9" fmla="*/ 1457960 h 1483360"/>
              <a:gd name="connsiteX10" fmla="*/ 434340 w 1168400"/>
              <a:gd name="connsiteY10" fmla="*/ 1483360 h 1483360"/>
              <a:gd name="connsiteX11" fmla="*/ 0 w 1168400"/>
              <a:gd name="connsiteY11" fmla="*/ 861060 h 1483360"/>
              <a:gd name="connsiteX12" fmla="*/ 76200 w 1168400"/>
              <a:gd name="connsiteY12" fmla="*/ 805180 h 1483360"/>
              <a:gd name="connsiteX13" fmla="*/ 68580 w 1168400"/>
              <a:gd name="connsiteY13" fmla="*/ 518160 h 1483360"/>
              <a:gd name="connsiteX14" fmla="*/ 276860 w 1168400"/>
              <a:gd name="connsiteY14" fmla="*/ 304800 h 1483360"/>
              <a:gd name="connsiteX15" fmla="*/ 198120 w 1168400"/>
              <a:gd name="connsiteY15" fmla="*/ 177800 h 1483360"/>
              <a:gd name="connsiteX16" fmla="*/ 467360 w 1168400"/>
              <a:gd name="connsiteY16" fmla="*/ 0 h 148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8400" h="1483360">
                <a:moveTo>
                  <a:pt x="467360" y="0"/>
                </a:moveTo>
                <a:lnTo>
                  <a:pt x="599440" y="345440"/>
                </a:lnTo>
                <a:lnTo>
                  <a:pt x="965200" y="294640"/>
                </a:lnTo>
                <a:lnTo>
                  <a:pt x="1168400" y="312420"/>
                </a:lnTo>
                <a:lnTo>
                  <a:pt x="1145540" y="640080"/>
                </a:lnTo>
                <a:lnTo>
                  <a:pt x="942340" y="967740"/>
                </a:lnTo>
                <a:lnTo>
                  <a:pt x="617220" y="896620"/>
                </a:lnTo>
                <a:lnTo>
                  <a:pt x="632460" y="1028700"/>
                </a:lnTo>
                <a:lnTo>
                  <a:pt x="444500" y="1076960"/>
                </a:lnTo>
                <a:lnTo>
                  <a:pt x="502920" y="1457960"/>
                </a:lnTo>
                <a:lnTo>
                  <a:pt x="434340" y="1483360"/>
                </a:lnTo>
                <a:lnTo>
                  <a:pt x="0" y="861060"/>
                </a:lnTo>
                <a:lnTo>
                  <a:pt x="76200" y="805180"/>
                </a:lnTo>
                <a:lnTo>
                  <a:pt x="68580" y="518160"/>
                </a:lnTo>
                <a:lnTo>
                  <a:pt x="276860" y="304800"/>
                </a:lnTo>
                <a:lnTo>
                  <a:pt x="198120" y="177800"/>
                </a:lnTo>
                <a:lnTo>
                  <a:pt x="467360" y="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103" name="GroepSphinx">
            <a:extLst>
              <a:ext uri="{FF2B5EF4-FFF2-40B4-BE49-F238E27FC236}">
                <a16:creationId xmlns:a16="http://schemas.microsoft.com/office/drawing/2014/main" id="{65F47E73-2586-4589-815E-176E0E7C8364}"/>
              </a:ext>
            </a:extLst>
          </p:cNvPr>
          <p:cNvGrpSpPr/>
          <p:nvPr/>
        </p:nvGrpSpPr>
        <p:grpSpPr>
          <a:xfrm>
            <a:off x="69430" y="1727863"/>
            <a:ext cx="5194995" cy="2160000"/>
            <a:chOff x="69430" y="1727863"/>
            <a:chExt cx="5194995" cy="2160000"/>
          </a:xfrm>
        </p:grpSpPr>
        <p:sp>
          <p:nvSpPr>
            <p:cNvPr id="102" name="Boog 101">
              <a:extLst>
                <a:ext uri="{FF2B5EF4-FFF2-40B4-BE49-F238E27FC236}">
                  <a16:creationId xmlns:a16="http://schemas.microsoft.com/office/drawing/2014/main" id="{0AE48473-0142-481D-816E-CC058BAE450A}"/>
                </a:ext>
              </a:extLst>
            </p:cNvPr>
            <p:cNvSpPr/>
            <p:nvPr/>
          </p:nvSpPr>
          <p:spPr>
            <a:xfrm rot="680153">
              <a:off x="2250214" y="1874360"/>
              <a:ext cx="3014211" cy="766433"/>
            </a:xfrm>
            <a:prstGeom prst="arc">
              <a:avLst>
                <a:gd name="adj1" fmla="val 10905791"/>
                <a:gd name="adj2" fmla="val 0"/>
              </a:avLst>
            </a:prstGeom>
            <a:ln>
              <a:solidFill>
                <a:srgbClr val="DC08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37" name="Rechthoek 36">
              <a:extLst>
                <a:ext uri="{FF2B5EF4-FFF2-40B4-BE49-F238E27FC236}">
                  <a16:creationId xmlns:a16="http://schemas.microsoft.com/office/drawing/2014/main" id="{7F263445-6B04-44D6-9C73-66B1E0ACC7C7}"/>
                </a:ext>
              </a:extLst>
            </p:cNvPr>
            <p:cNvSpPr/>
            <p:nvPr/>
          </p:nvSpPr>
          <p:spPr>
            <a:xfrm>
              <a:off x="69430" y="1727863"/>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8" name="Tekstvak 37">
              <a:extLst>
                <a:ext uri="{FF2B5EF4-FFF2-40B4-BE49-F238E27FC236}">
                  <a16:creationId xmlns:a16="http://schemas.microsoft.com/office/drawing/2014/main" id="{F4646C97-EBF3-477A-98EB-7EADEE0D9671}"/>
                </a:ext>
              </a:extLst>
            </p:cNvPr>
            <p:cNvSpPr txBox="1"/>
            <p:nvPr/>
          </p:nvSpPr>
          <p:spPr>
            <a:xfrm>
              <a:off x="97550" y="1751657"/>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Sphinxkwartier</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39" name="Afbeelding 38">
              <a:extLst>
                <a:ext uri="{FF2B5EF4-FFF2-40B4-BE49-F238E27FC236}">
                  <a16:creationId xmlns:a16="http://schemas.microsoft.com/office/drawing/2014/main" id="{9EE5BCD4-DFC5-48C0-A8DC-8A78C12561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42" y="1780113"/>
              <a:ext cx="252000" cy="258300"/>
            </a:xfrm>
            <a:prstGeom prst="rect">
              <a:avLst/>
            </a:prstGeom>
          </p:spPr>
        </p:pic>
        <p:sp>
          <p:nvSpPr>
            <p:cNvPr id="40" name="Tekstvak 39">
              <a:extLst>
                <a:ext uri="{FF2B5EF4-FFF2-40B4-BE49-F238E27FC236}">
                  <a16:creationId xmlns:a16="http://schemas.microsoft.com/office/drawing/2014/main" id="{DE1D1696-291B-4FDE-9B74-938C629BCB6C}"/>
                </a:ext>
              </a:extLst>
            </p:cNvPr>
            <p:cNvSpPr txBox="1"/>
            <p:nvPr/>
          </p:nvSpPr>
          <p:spPr>
            <a:xfrm>
              <a:off x="97550" y="3008449"/>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Innovatie en vernieuwing. Dit stadsdeel staat volop in bloei en is nog lang niet klaar met bloeien. Met de historische stadshaven en de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Sphinxpassage</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als herinnering aan het rijke verleden.</a:t>
              </a:r>
              <a:endParaRPr lang="nl-BE" sz="1000" dirty="0">
                <a:solidFill>
                  <a:schemeClr val="bg1"/>
                </a:solidFill>
                <a:latin typeface="Source Sans Pro" panose="020B0503030403020204" pitchFamily="34" charset="0"/>
                <a:ea typeface="Source Sans Pro" panose="020B0503030403020204" pitchFamily="34" charset="0"/>
              </a:endParaRPr>
            </a:p>
          </p:txBody>
        </p:sp>
        <p:pic>
          <p:nvPicPr>
            <p:cNvPr id="42" name="Graphic 41" descr="Sluiten met effen opvulling">
              <a:extLst>
                <a:ext uri="{FF2B5EF4-FFF2-40B4-BE49-F238E27FC236}">
                  <a16:creationId xmlns:a16="http://schemas.microsoft.com/office/drawing/2014/main" id="{4F04D388-AFDB-49A0-9209-6F5258438F4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57035" y="1815545"/>
              <a:ext cx="180000" cy="180000"/>
            </a:xfrm>
            <a:prstGeom prst="rect">
              <a:avLst/>
            </a:prstGeom>
          </p:spPr>
        </p:pic>
        <p:pic>
          <p:nvPicPr>
            <p:cNvPr id="43" name="Afbeelding 42" descr="Afbeelding met tekst&#10;&#10;Automatisch gegenereerde beschrijving">
              <a:extLst>
                <a:ext uri="{FF2B5EF4-FFF2-40B4-BE49-F238E27FC236}">
                  <a16:creationId xmlns:a16="http://schemas.microsoft.com/office/drawing/2014/main" id="{223F7E49-229F-4943-BBFE-DD9CE21699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828" y="2067966"/>
              <a:ext cx="2160000" cy="939892"/>
            </a:xfrm>
            <a:prstGeom prst="rect">
              <a:avLst/>
            </a:prstGeom>
          </p:spPr>
        </p:pic>
      </p:grpSp>
      <p:grpSp>
        <p:nvGrpSpPr>
          <p:cNvPr id="44" name="GroepBinnenstad">
            <a:extLst>
              <a:ext uri="{FF2B5EF4-FFF2-40B4-BE49-F238E27FC236}">
                <a16:creationId xmlns:a16="http://schemas.microsoft.com/office/drawing/2014/main" id="{A30FEE67-90F3-48AD-9648-A8AE2088A5E0}"/>
              </a:ext>
            </a:extLst>
          </p:cNvPr>
          <p:cNvGrpSpPr/>
          <p:nvPr/>
        </p:nvGrpSpPr>
        <p:grpSpPr>
          <a:xfrm>
            <a:off x="2351763" y="2094892"/>
            <a:ext cx="2423249" cy="2160000"/>
            <a:chOff x="634723" y="1747025"/>
            <a:chExt cx="2423249" cy="2160000"/>
          </a:xfrm>
        </p:grpSpPr>
        <p:sp>
          <p:nvSpPr>
            <p:cNvPr id="45" name="Rechthoek 44">
              <a:extLst>
                <a:ext uri="{FF2B5EF4-FFF2-40B4-BE49-F238E27FC236}">
                  <a16:creationId xmlns:a16="http://schemas.microsoft.com/office/drawing/2014/main" id="{B3B84397-CC8A-4110-868C-5B2510196FF8}"/>
                </a:ext>
              </a:extLst>
            </p:cNvPr>
            <p:cNvSpPr/>
            <p:nvPr/>
          </p:nvSpPr>
          <p:spPr>
            <a:xfrm>
              <a:off x="634723" y="1747025"/>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Tekstvak 45">
              <a:extLst>
                <a:ext uri="{FF2B5EF4-FFF2-40B4-BE49-F238E27FC236}">
                  <a16:creationId xmlns:a16="http://schemas.microsoft.com/office/drawing/2014/main" id="{6F5E4626-6C4C-42F5-B485-E1B7964334F5}"/>
                </a:ext>
              </a:extLst>
            </p:cNvPr>
            <p:cNvSpPr txBox="1"/>
            <p:nvPr/>
          </p:nvSpPr>
          <p:spPr>
            <a:xfrm>
              <a:off x="662843" y="1770819"/>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Binnenstad</a:t>
              </a:r>
            </a:p>
          </p:txBody>
        </p:sp>
        <p:pic>
          <p:nvPicPr>
            <p:cNvPr id="47" name="Afbeelding 46">
              <a:extLst>
                <a:ext uri="{FF2B5EF4-FFF2-40B4-BE49-F238E27FC236}">
                  <a16:creationId xmlns:a16="http://schemas.microsoft.com/office/drawing/2014/main" id="{635BC825-18C8-4CC5-899A-9E01E50D62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35" y="1799275"/>
              <a:ext cx="252000" cy="258300"/>
            </a:xfrm>
            <a:prstGeom prst="rect">
              <a:avLst/>
            </a:prstGeom>
          </p:spPr>
        </p:pic>
        <p:sp>
          <p:nvSpPr>
            <p:cNvPr id="48" name="Tekstvak 47">
              <a:extLst>
                <a:ext uri="{FF2B5EF4-FFF2-40B4-BE49-F238E27FC236}">
                  <a16:creationId xmlns:a16="http://schemas.microsoft.com/office/drawing/2014/main" id="{42B0745E-495F-4587-AFE2-FC6B4D8882F9}"/>
                </a:ext>
              </a:extLst>
            </p:cNvPr>
            <p:cNvSpPr txBox="1"/>
            <p:nvPr/>
          </p:nvSpPr>
          <p:spPr>
            <a:xfrm>
              <a:off x="662843" y="3043486"/>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Beter bekend als  het historische centrum van Maastricht. Een shoppingcentrum omringd door de mooiste pleinen: het Onze-Lieve-Vrouweplein, de Markt en het Vrijthof.</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49" name="Rechte verbindingslijn 48">
              <a:extLst>
                <a:ext uri="{FF2B5EF4-FFF2-40B4-BE49-F238E27FC236}">
                  <a16:creationId xmlns:a16="http://schemas.microsoft.com/office/drawing/2014/main" id="{21DBE8C9-6760-4EA5-8A36-E8BAEB428AD6}"/>
                </a:ext>
              </a:extLst>
            </p:cNvPr>
            <p:cNvCxnSpPr>
              <a:cxnSpLocks/>
              <a:endCxn id="72" idx="1"/>
            </p:cNvCxnSpPr>
            <p:nvPr/>
          </p:nvCxnSpPr>
          <p:spPr>
            <a:xfrm>
              <a:off x="2866723" y="3016395"/>
              <a:ext cx="191249" cy="138500"/>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50" name="Graphic 49" descr="Sluiten met effen opvulling">
              <a:extLst>
                <a:ext uri="{FF2B5EF4-FFF2-40B4-BE49-F238E27FC236}">
                  <a16:creationId xmlns:a16="http://schemas.microsoft.com/office/drawing/2014/main" id="{38EB6650-0B65-47B9-8FB7-E92E633D72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21443" y="1834707"/>
              <a:ext cx="180000" cy="180000"/>
            </a:xfrm>
            <a:prstGeom prst="rect">
              <a:avLst/>
            </a:prstGeom>
          </p:spPr>
        </p:pic>
        <p:pic>
          <p:nvPicPr>
            <p:cNvPr id="51" name="Afbeelding 50" descr="Afbeelding met lucht, boom, buiten, gebouw&#10;&#10;Automatisch gegenereerde beschrijving">
              <a:extLst>
                <a:ext uri="{FF2B5EF4-FFF2-40B4-BE49-F238E27FC236}">
                  <a16:creationId xmlns:a16="http://schemas.microsoft.com/office/drawing/2014/main" id="{28E96DF0-5539-436F-BA1D-79F8DB55C3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161" y="2086610"/>
              <a:ext cx="2160000" cy="939892"/>
            </a:xfrm>
            <a:prstGeom prst="rect">
              <a:avLst/>
            </a:prstGeom>
          </p:spPr>
        </p:pic>
      </p:grpSp>
      <p:grpSp>
        <p:nvGrpSpPr>
          <p:cNvPr id="52" name="GroepJeker">
            <a:extLst>
              <a:ext uri="{FF2B5EF4-FFF2-40B4-BE49-F238E27FC236}">
                <a16:creationId xmlns:a16="http://schemas.microsoft.com/office/drawing/2014/main" id="{B3561E96-65D4-45F2-B37A-75DA581BD03D}"/>
              </a:ext>
            </a:extLst>
          </p:cNvPr>
          <p:cNvGrpSpPr/>
          <p:nvPr/>
        </p:nvGrpSpPr>
        <p:grpSpPr>
          <a:xfrm>
            <a:off x="80480" y="4348763"/>
            <a:ext cx="4977662" cy="2160000"/>
            <a:chOff x="5490563" y="4102640"/>
            <a:chExt cx="4977662" cy="2160000"/>
          </a:xfrm>
        </p:grpSpPr>
        <p:sp>
          <p:nvSpPr>
            <p:cNvPr id="53" name="Rechthoek 52">
              <a:extLst>
                <a:ext uri="{FF2B5EF4-FFF2-40B4-BE49-F238E27FC236}">
                  <a16:creationId xmlns:a16="http://schemas.microsoft.com/office/drawing/2014/main" id="{7383DA5A-CE02-499B-8C6A-D14866B1F6B5}"/>
                </a:ext>
              </a:extLst>
            </p:cNvPr>
            <p:cNvSpPr/>
            <p:nvPr/>
          </p:nvSpPr>
          <p:spPr>
            <a:xfrm>
              <a:off x="5490563" y="4102640"/>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4" name="Tekstvak 53">
              <a:extLst>
                <a:ext uri="{FF2B5EF4-FFF2-40B4-BE49-F238E27FC236}">
                  <a16:creationId xmlns:a16="http://schemas.microsoft.com/office/drawing/2014/main" id="{534556C8-08F9-45B4-A372-653B2A929722}"/>
                </a:ext>
              </a:extLst>
            </p:cNvPr>
            <p:cNvSpPr txBox="1"/>
            <p:nvPr/>
          </p:nvSpPr>
          <p:spPr>
            <a:xfrm>
              <a:off x="5518683" y="4126434"/>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Jekerkwartier</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55" name="Afbeelding 54">
              <a:extLst>
                <a:ext uri="{FF2B5EF4-FFF2-40B4-BE49-F238E27FC236}">
                  <a16:creationId xmlns:a16="http://schemas.microsoft.com/office/drawing/2014/main" id="{C0169026-FDB8-4ED5-A906-28005AE4F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0875" y="4154890"/>
              <a:ext cx="252000" cy="258300"/>
            </a:xfrm>
            <a:prstGeom prst="rect">
              <a:avLst/>
            </a:prstGeom>
          </p:spPr>
        </p:pic>
        <p:sp>
          <p:nvSpPr>
            <p:cNvPr id="56" name="Tekstvak 55">
              <a:extLst>
                <a:ext uri="{FF2B5EF4-FFF2-40B4-BE49-F238E27FC236}">
                  <a16:creationId xmlns:a16="http://schemas.microsoft.com/office/drawing/2014/main" id="{1DE3F012-CF82-4BB9-A59F-A01213D8EACC}"/>
                </a:ext>
              </a:extLst>
            </p:cNvPr>
            <p:cNvSpPr txBox="1"/>
            <p:nvPr/>
          </p:nvSpPr>
          <p:spPr>
            <a:xfrm>
              <a:off x="5518683" y="5388306"/>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Hier proef je de Franse sfeer in Maastricht. Vernoemd naar de Maastrichtse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Jeker</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die hier fraai doorheen stroomt, een bijzonder stadsdeel in het centrum.</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57" name="Rechte verbindingslijn 56">
              <a:extLst>
                <a:ext uri="{FF2B5EF4-FFF2-40B4-BE49-F238E27FC236}">
                  <a16:creationId xmlns:a16="http://schemas.microsoft.com/office/drawing/2014/main" id="{F938BB62-7648-4F5D-987D-0F42BDD4EC52}"/>
                </a:ext>
              </a:extLst>
            </p:cNvPr>
            <p:cNvCxnSpPr>
              <a:cxnSpLocks/>
            </p:cNvCxnSpPr>
            <p:nvPr/>
          </p:nvCxnSpPr>
          <p:spPr>
            <a:xfrm flipH="1">
              <a:off x="7711513" y="4140084"/>
              <a:ext cx="2756712" cy="114560"/>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58" name="Graphic 57" descr="Sluiten met effen opvulling">
              <a:extLst>
                <a:ext uri="{FF2B5EF4-FFF2-40B4-BE49-F238E27FC236}">
                  <a16:creationId xmlns:a16="http://schemas.microsoft.com/office/drawing/2014/main" id="{07EE21F2-B1BA-4951-B7BB-FCA89C351B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18" y="4190322"/>
              <a:ext cx="180000" cy="180000"/>
            </a:xfrm>
            <a:prstGeom prst="rect">
              <a:avLst/>
            </a:prstGeom>
          </p:spPr>
        </p:pic>
        <p:pic>
          <p:nvPicPr>
            <p:cNvPr id="59" name="Afbeelding 58" descr="Afbeelding met boom, buiten, zoogdier, paard&#10;&#10;Automatisch gegenereerde beschrijving">
              <a:extLst>
                <a:ext uri="{FF2B5EF4-FFF2-40B4-BE49-F238E27FC236}">
                  <a16:creationId xmlns:a16="http://schemas.microsoft.com/office/drawing/2014/main" id="{FCFC24B2-5617-461B-A08A-27A3A0A8A00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18441" y="4433348"/>
              <a:ext cx="2160000" cy="939892"/>
            </a:xfrm>
            <a:prstGeom prst="rect">
              <a:avLst/>
            </a:prstGeom>
          </p:spPr>
        </p:pic>
      </p:grpSp>
      <p:grpSp>
        <p:nvGrpSpPr>
          <p:cNvPr id="60" name="GroepStokstraat">
            <a:extLst>
              <a:ext uri="{FF2B5EF4-FFF2-40B4-BE49-F238E27FC236}">
                <a16:creationId xmlns:a16="http://schemas.microsoft.com/office/drawing/2014/main" id="{CBE7F0B7-848D-4806-A1F3-C70516E7288D}"/>
              </a:ext>
            </a:extLst>
          </p:cNvPr>
          <p:cNvGrpSpPr/>
          <p:nvPr/>
        </p:nvGrpSpPr>
        <p:grpSpPr>
          <a:xfrm>
            <a:off x="5765800" y="1845556"/>
            <a:ext cx="3656914" cy="2160000"/>
            <a:chOff x="6079184" y="495460"/>
            <a:chExt cx="3656914" cy="2160000"/>
          </a:xfrm>
        </p:grpSpPr>
        <p:sp>
          <p:nvSpPr>
            <p:cNvPr id="61" name="Rechthoek 60">
              <a:extLst>
                <a:ext uri="{FF2B5EF4-FFF2-40B4-BE49-F238E27FC236}">
                  <a16:creationId xmlns:a16="http://schemas.microsoft.com/office/drawing/2014/main" id="{E76D8F2D-7004-4AF5-9B14-4C2D5DE00012}"/>
                </a:ext>
              </a:extLst>
            </p:cNvPr>
            <p:cNvSpPr/>
            <p:nvPr/>
          </p:nvSpPr>
          <p:spPr>
            <a:xfrm>
              <a:off x="7504098" y="495460"/>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2" name="Tekstvak 61">
              <a:extLst>
                <a:ext uri="{FF2B5EF4-FFF2-40B4-BE49-F238E27FC236}">
                  <a16:creationId xmlns:a16="http://schemas.microsoft.com/office/drawing/2014/main" id="{5AF18DA2-F49F-4BB9-8F77-1AB9B7469C01}"/>
                </a:ext>
              </a:extLst>
            </p:cNvPr>
            <p:cNvSpPr txBox="1"/>
            <p:nvPr/>
          </p:nvSpPr>
          <p:spPr>
            <a:xfrm>
              <a:off x="7532218" y="519254"/>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Stokstraatkwartier</a:t>
              </a:r>
            </a:p>
          </p:txBody>
        </p:sp>
        <p:pic>
          <p:nvPicPr>
            <p:cNvPr id="63" name="Afbeelding 62">
              <a:extLst>
                <a:ext uri="{FF2B5EF4-FFF2-40B4-BE49-F238E27FC236}">
                  <a16:creationId xmlns:a16="http://schemas.microsoft.com/office/drawing/2014/main" id="{0BBEAC81-9EB2-4C4B-8A79-0494934390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4410" y="547710"/>
              <a:ext cx="252000" cy="258300"/>
            </a:xfrm>
            <a:prstGeom prst="rect">
              <a:avLst/>
            </a:prstGeom>
          </p:spPr>
        </p:pic>
        <p:sp>
          <p:nvSpPr>
            <p:cNvPr id="64" name="Tekstvak 63">
              <a:extLst>
                <a:ext uri="{FF2B5EF4-FFF2-40B4-BE49-F238E27FC236}">
                  <a16:creationId xmlns:a16="http://schemas.microsoft.com/office/drawing/2014/main" id="{82F85963-4A1A-4BF1-8EFA-F4365D0F7BC7}"/>
                </a:ext>
              </a:extLst>
            </p:cNvPr>
            <p:cNvSpPr txBox="1"/>
            <p:nvPr/>
          </p:nvSpPr>
          <p:spPr>
            <a:xfrm>
              <a:off x="7532218" y="1793826"/>
              <a:ext cx="2160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chique stukje Maastricht: exclusieve modezaken, verborgen plekjes en romantische pleintjes zoals Op de Thermen.</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65" name="Rechte verbindingslijn 64">
              <a:extLst>
                <a:ext uri="{FF2B5EF4-FFF2-40B4-BE49-F238E27FC236}">
                  <a16:creationId xmlns:a16="http://schemas.microsoft.com/office/drawing/2014/main" id="{9DDD2910-2C58-4E59-8ACB-F5F5B9C89B49}"/>
                </a:ext>
              </a:extLst>
            </p:cNvPr>
            <p:cNvCxnSpPr>
              <a:cxnSpLocks/>
            </p:cNvCxnSpPr>
            <p:nvPr/>
          </p:nvCxnSpPr>
          <p:spPr>
            <a:xfrm flipV="1">
              <a:off x="6079184" y="1614524"/>
              <a:ext cx="1424605" cy="815141"/>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66" name="Graphic 65" descr="Sluiten met effen opvulling">
              <a:extLst>
                <a:ext uri="{FF2B5EF4-FFF2-40B4-BE49-F238E27FC236}">
                  <a16:creationId xmlns:a16="http://schemas.microsoft.com/office/drawing/2014/main" id="{4A098E83-76AE-494C-80E0-AB6B358CC6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93358" y="583142"/>
              <a:ext cx="180000" cy="180000"/>
            </a:xfrm>
            <a:prstGeom prst="rect">
              <a:avLst/>
            </a:prstGeom>
          </p:spPr>
        </p:pic>
        <p:pic>
          <p:nvPicPr>
            <p:cNvPr id="67" name="Afbeelding 66" descr="Afbeelding met kat&#10;&#10;Automatisch gegenereerde beschrijving">
              <a:extLst>
                <a:ext uri="{FF2B5EF4-FFF2-40B4-BE49-F238E27FC236}">
                  <a16:creationId xmlns:a16="http://schemas.microsoft.com/office/drawing/2014/main" id="{A3931B10-C4DD-4625-9219-E6A9366A4A4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31918" y="839684"/>
              <a:ext cx="2160000" cy="939892"/>
            </a:xfrm>
            <a:prstGeom prst="rect">
              <a:avLst/>
            </a:prstGeom>
          </p:spPr>
        </p:pic>
      </p:grpSp>
    </p:spTree>
    <p:extLst>
      <p:ext uri="{BB962C8B-B14F-4D97-AF65-F5344CB8AC3E}">
        <p14:creationId xmlns:p14="http://schemas.microsoft.com/office/powerpoint/2010/main" val="37617217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21" restart="whenNotActive" fill="hold" evtFilter="cancelBubble" nodeType="interactiveSeq">
                <p:stCondLst>
                  <p:cond evt="onClick" delay="0">
                    <p:tgtEl>
                      <p:spTgt spid="26"/>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8" restart="whenNotActive" fill="hold" evtFilter="cancelBubble" nodeType="interactiveSeq">
                <p:stCondLst>
                  <p:cond evt="onClick" delay="0">
                    <p:tgtEl>
                      <p:spTgt spid="44"/>
                    </p:tgtEl>
                  </p:cond>
                </p:stCondLst>
                <p:endSync evt="end" delay="0">
                  <p:rtn val="all"/>
                </p:endSync>
                <p:childTnLst>
                  <p:par>
                    <p:cTn id="29" fill="hold">
                      <p:stCondLst>
                        <p:cond delay="0"/>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3" restart="whenNotActive" fill="hold" evtFilter="cancelBubble" nodeType="interactiveSeq">
                <p:stCondLst>
                  <p:cond evt="onClick" delay="0">
                    <p:tgtEl>
                      <p:spTgt spid="25"/>
                    </p:tgtEl>
                  </p:cond>
                </p:stCondLst>
                <p:endSync evt="end" delay="0">
                  <p:rtn val="all"/>
                </p:endSync>
                <p:childTnLst>
                  <p:par>
                    <p:cTn id="34" fill="hold">
                      <p:stCondLst>
                        <p:cond delay="0"/>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38" restart="whenNotActive" fill="hold" evtFilter="cancelBubble" nodeType="interactiveSeq">
                <p:stCondLst>
                  <p:cond evt="onClick" delay="0">
                    <p:tgtEl>
                      <p:spTgt spid="60"/>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43" restart="whenNotActive" fill="hold" evtFilter="cancelBubble" nodeType="interactiveSeq">
                <p:stCondLst>
                  <p:cond evt="onClick" delay="0">
                    <p:tgtEl>
                      <p:spTgt spid="23"/>
                    </p:tgtEl>
                  </p:cond>
                </p:stCondLst>
                <p:endSync evt="end" delay="0">
                  <p:rtn val="all"/>
                </p:endSync>
                <p:childTnLst>
                  <p:par>
                    <p:cTn id="44" fill="hold">
                      <p:stCondLst>
                        <p:cond delay="0"/>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50" restart="whenNotActive" fill="hold" evtFilter="cancelBubble" nodeType="interactiveSeq">
                <p:stCondLst>
                  <p:cond evt="onClick" delay="0">
                    <p:tgtEl>
                      <p:spTgt spid="13"/>
                    </p:tgtEl>
                  </p:cond>
                </p:stCondLst>
                <p:endSync evt="end" delay="0">
                  <p:rtn val="all"/>
                </p:endSync>
                <p:childTnLst>
                  <p:par>
                    <p:cTn id="51" fill="hold">
                      <p:stCondLst>
                        <p:cond delay="0"/>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22"/>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62" restart="whenNotActive" fill="hold" evtFilter="cancelBubble" nodeType="interactiveSeq">
                <p:stCondLst>
                  <p:cond evt="onClick" delay="0">
                    <p:tgtEl>
                      <p:spTgt spid="5"/>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67" restart="whenNotActive" fill="hold" evtFilter="cancelBubble" nodeType="interactiveSeq">
                <p:stCondLst>
                  <p:cond evt="onClick" delay="0">
                    <p:tgtEl>
                      <p:spTgt spid="21"/>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52"/>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74" restart="whenNotActive" fill="hold" evtFilter="cancelBubble" nodeType="interactiveSeq">
                <p:stCondLst>
                  <p:cond evt="onClick" delay="0">
                    <p:tgtEl>
                      <p:spTgt spid="52"/>
                    </p:tgtEl>
                  </p:cond>
                </p:stCondLst>
                <p:endSync evt="end" delay="0">
                  <p:rtn val="all"/>
                </p:endSync>
                <p:childTnLst>
                  <p:par>
                    <p:cTn id="75" fill="hold">
                      <p:stCondLst>
                        <p:cond delay="0"/>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79" restart="whenNotActive" fill="hold" evtFilter="cancelBubble" nodeType="interactiveSeq">
                <p:stCondLst>
                  <p:cond evt="onClick" delay="0">
                    <p:tgtEl>
                      <p:spTgt spid="103"/>
                    </p:tgtEl>
                  </p:cond>
                </p:stCondLst>
                <p:endSync evt="end" delay="0">
                  <p:rtn val="all"/>
                </p:endSync>
                <p:childTnLst>
                  <p:par>
                    <p:cTn id="80" fill="hold">
                      <p:stCondLst>
                        <p:cond delay="0"/>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childTnLst>
        </p:cTn>
      </p:par>
    </p:tnLst>
    <p:bldLst>
      <p:bldP spid="73" grpId="0"/>
      <p:bldP spid="70" grpId="0"/>
      <p:bldP spid="69" grpId="0"/>
      <p:bldP spid="68" grpId="0"/>
      <p:bldP spid="72"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descr="Afbeelding met gebouw, buiten, oud, steen&#10;&#10;Automatisch gegenereerde beschrijving">
            <a:extLst>
              <a:ext uri="{FF2B5EF4-FFF2-40B4-BE49-F238E27FC236}">
                <a16:creationId xmlns:a16="http://schemas.microsoft.com/office/drawing/2014/main" id="{85DB0B11-B2C4-4F3C-A7F2-41DC85A2ED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Afbeelding 2">
            <a:extLst>
              <a:ext uri="{FF2B5EF4-FFF2-40B4-BE49-F238E27FC236}">
                <a16:creationId xmlns:a16="http://schemas.microsoft.com/office/drawing/2014/main" id="{132CC580-D3AB-48A9-BE45-EABD9F0E36D1}"/>
              </a:ext>
            </a:extLst>
          </p:cNvPr>
          <p:cNvPicPr>
            <a:picLocks noChangeAspect="1"/>
          </p:cNvPicPr>
          <p:nvPr/>
        </p:nvPicPr>
        <p:blipFill rotWithShape="1">
          <a:blip r:embed="rId3">
            <a:extLst>
              <a:ext uri="{28A0092B-C50C-407E-A947-70E740481C1C}">
                <a14:useLocalDpi xmlns:a14="http://schemas.microsoft.com/office/drawing/2010/main" val="0"/>
              </a:ext>
            </a:extLst>
          </a:blip>
          <a:srcRect b="3864"/>
          <a:stretch/>
        </p:blipFill>
        <p:spPr>
          <a:xfrm>
            <a:off x="20" y="1282"/>
            <a:ext cx="12191980" cy="6856718"/>
          </a:xfrm>
          <a:prstGeom prst="rect">
            <a:avLst/>
          </a:prstGeom>
        </p:spPr>
      </p:pic>
      <p:pic>
        <p:nvPicPr>
          <p:cNvPr id="5" name="Graphic 4" descr="Cirkel met pijl naar links met effen opvulling">
            <a:hlinkClick r:id="" action="ppaction://hlinkshowjump?jump=nextslide"/>
            <a:extLst>
              <a:ext uri="{FF2B5EF4-FFF2-40B4-BE49-F238E27FC236}">
                <a16:creationId xmlns:a16="http://schemas.microsoft.com/office/drawing/2014/main" id="{23206851-5B40-4560-9F12-8713EA382D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11566502" y="173400"/>
            <a:ext cx="360000" cy="360000"/>
          </a:xfrm>
          <a:prstGeom prst="rect">
            <a:avLst/>
          </a:prstGeom>
        </p:spPr>
      </p:pic>
      <p:sp>
        <p:nvSpPr>
          <p:cNvPr id="2" name="Titel 1">
            <a:extLst>
              <a:ext uri="{FF2B5EF4-FFF2-40B4-BE49-F238E27FC236}">
                <a16:creationId xmlns:a16="http://schemas.microsoft.com/office/drawing/2014/main" id="{89136AE8-CCE6-4BDB-88B6-D78E54FD87A4}"/>
              </a:ext>
            </a:extLst>
          </p:cNvPr>
          <p:cNvSpPr>
            <a:spLocks noGrp="1"/>
          </p:cNvSpPr>
          <p:nvPr>
            <p:ph type="title"/>
          </p:nvPr>
        </p:nvSpPr>
        <p:spPr/>
        <p:txBody>
          <a:bodyPr/>
          <a:lstStyle/>
          <a:p>
            <a:r>
              <a:rPr lang="nl-BE" dirty="0"/>
              <a:t>Wereldkaart – Sint-Janskerk</a:t>
            </a:r>
          </a:p>
        </p:txBody>
      </p:sp>
    </p:spTree>
    <p:extLst>
      <p:ext uri="{BB962C8B-B14F-4D97-AF65-F5344CB8AC3E}">
        <p14:creationId xmlns:p14="http://schemas.microsoft.com/office/powerpoint/2010/main" val="112130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16" fill="hold" nodeType="clickEffect">
                                  <p:stCondLst>
                                    <p:cond delay="0"/>
                                  </p:stCondLst>
                                  <p:childTnLst>
                                    <p:anim calcmode="lin" valueType="num">
                                      <p:cBhvr>
                                        <p:cTn id="6" dur="500"/>
                                        <p:tgtEl>
                                          <p:spTgt spid="3"/>
                                        </p:tgtEl>
                                        <p:attrNameLst>
                                          <p:attrName>ppt_w</p:attrName>
                                        </p:attrNameLst>
                                      </p:cBhvr>
                                      <p:tavLst>
                                        <p:tav tm="0">
                                          <p:val>
                                            <p:strVal val="ppt_w"/>
                                          </p:val>
                                        </p:tav>
                                        <p:tav tm="100000">
                                          <p:val>
                                            <p:strVal val="4*ppt_w"/>
                                          </p:val>
                                        </p:tav>
                                      </p:tavLst>
                                    </p:anim>
                                    <p:anim calcmode="lin" valueType="num">
                                      <p:cBhvr>
                                        <p:cTn id="7" dur="500"/>
                                        <p:tgtEl>
                                          <p:spTgt spid="3"/>
                                        </p:tgtEl>
                                        <p:attrNameLst>
                                          <p:attrName>ppt_h</p:attrName>
                                        </p:attrNameLst>
                                      </p:cBhvr>
                                      <p:tavLst>
                                        <p:tav tm="0">
                                          <p:val>
                                            <p:strVal val="ppt_h"/>
                                          </p:val>
                                        </p:tav>
                                        <p:tav tm="100000">
                                          <p:val>
                                            <p:strVal val="4*ppt_h"/>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6E0E9185-ED15-49C0-BDF3-FE8056B2B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7570" y="1836420"/>
            <a:ext cx="5356860" cy="3185160"/>
          </a:xfrm>
          <a:prstGeom prst="rect">
            <a:avLst/>
          </a:prstGeom>
        </p:spPr>
      </p:pic>
      <p:pic>
        <p:nvPicPr>
          <p:cNvPr id="4" name="Graphic 3" descr="Cirkel met pijl naar links met effen opvulling">
            <a:hlinkClick r:id="" action="ppaction://hlinkshowjump?jump=nextslide"/>
            <a:extLst>
              <a:ext uri="{FF2B5EF4-FFF2-40B4-BE49-F238E27FC236}">
                <a16:creationId xmlns:a16="http://schemas.microsoft.com/office/drawing/2014/main" id="{1D643038-1636-4CE8-AF18-B6A0546FA86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566502" y="173400"/>
            <a:ext cx="360000" cy="360000"/>
          </a:xfrm>
          <a:prstGeom prst="rect">
            <a:avLst/>
          </a:prstGeom>
        </p:spPr>
      </p:pic>
      <p:pic>
        <p:nvPicPr>
          <p:cNvPr id="5" name="Afbeelding 4">
            <a:extLst>
              <a:ext uri="{FF2B5EF4-FFF2-40B4-BE49-F238E27FC236}">
                <a16:creationId xmlns:a16="http://schemas.microsoft.com/office/drawing/2014/main" id="{1C0AC7B7-0A52-42B1-94FB-0CEABD33274D}"/>
              </a:ext>
            </a:extLst>
          </p:cNvPr>
          <p:cNvPicPr>
            <a:picLocks noChangeAspect="1"/>
          </p:cNvPicPr>
          <p:nvPr/>
        </p:nvPicPr>
        <p:blipFill rotWithShape="1">
          <a:blip r:embed="rId5">
            <a:extLst>
              <a:ext uri="{28A0092B-C50C-407E-A947-70E740481C1C}">
                <a14:useLocalDpi xmlns:a14="http://schemas.microsoft.com/office/drawing/2010/main" val="0"/>
              </a:ext>
            </a:extLst>
          </a:blip>
          <a:srcRect b="3864"/>
          <a:stretch/>
        </p:blipFill>
        <p:spPr>
          <a:xfrm>
            <a:off x="20" y="0"/>
            <a:ext cx="12191980" cy="6856718"/>
          </a:xfrm>
          <a:prstGeom prst="rect">
            <a:avLst/>
          </a:prstGeom>
        </p:spPr>
      </p:pic>
      <p:pic>
        <p:nvPicPr>
          <p:cNvPr id="6" name="Graphic 5" descr="Cirkel met pijl naar links met effen opvulling">
            <a:hlinkClick r:id="" action="ppaction://hlinkshowjump?jump=nextslide"/>
            <a:extLst>
              <a:ext uri="{FF2B5EF4-FFF2-40B4-BE49-F238E27FC236}">
                <a16:creationId xmlns:a16="http://schemas.microsoft.com/office/drawing/2014/main" id="{02EEB289-4D56-49EE-A534-16BA61A811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718902" y="325800"/>
            <a:ext cx="360000" cy="360000"/>
          </a:xfrm>
          <a:prstGeom prst="rect">
            <a:avLst/>
          </a:prstGeom>
        </p:spPr>
      </p:pic>
      <p:sp>
        <p:nvSpPr>
          <p:cNvPr id="2" name="Titel 1">
            <a:extLst>
              <a:ext uri="{FF2B5EF4-FFF2-40B4-BE49-F238E27FC236}">
                <a16:creationId xmlns:a16="http://schemas.microsoft.com/office/drawing/2014/main" id="{7EB5E662-91E9-4EE3-9C19-6C519223B709}"/>
              </a:ext>
            </a:extLst>
          </p:cNvPr>
          <p:cNvSpPr>
            <a:spLocks noGrp="1"/>
          </p:cNvSpPr>
          <p:nvPr>
            <p:ph type="title"/>
          </p:nvPr>
        </p:nvSpPr>
        <p:spPr/>
        <p:txBody>
          <a:bodyPr/>
          <a:lstStyle/>
          <a:p>
            <a:r>
              <a:rPr lang="nl-BE" dirty="0"/>
              <a:t>Wereldkaart - luchthavens</a:t>
            </a:r>
          </a:p>
        </p:txBody>
      </p:sp>
    </p:spTree>
    <p:extLst>
      <p:ext uri="{BB962C8B-B14F-4D97-AF65-F5344CB8AC3E}">
        <p14:creationId xmlns:p14="http://schemas.microsoft.com/office/powerpoint/2010/main" val="348308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16" fill="hold" nodeType="clickEffect">
                                  <p:stCondLst>
                                    <p:cond delay="0"/>
                                  </p:stCondLst>
                                  <p:childTnLst>
                                    <p:anim calcmode="lin" valueType="num">
                                      <p:cBhvr>
                                        <p:cTn id="6" dur="500"/>
                                        <p:tgtEl>
                                          <p:spTgt spid="5"/>
                                        </p:tgtEl>
                                        <p:attrNameLst>
                                          <p:attrName>ppt_w</p:attrName>
                                        </p:attrNameLst>
                                      </p:cBhvr>
                                      <p:tavLst>
                                        <p:tav tm="0">
                                          <p:val>
                                            <p:strVal val="ppt_w"/>
                                          </p:val>
                                        </p:tav>
                                        <p:tav tm="100000">
                                          <p:val>
                                            <p:strVal val="4*ppt_w"/>
                                          </p:val>
                                        </p:tav>
                                      </p:tavLst>
                                    </p:anim>
                                    <p:anim calcmode="lin" valueType="num">
                                      <p:cBhvr>
                                        <p:cTn id="7" dur="500"/>
                                        <p:tgtEl>
                                          <p:spTgt spid="5"/>
                                        </p:tgtEl>
                                        <p:attrNameLst>
                                          <p:attrName>ppt_h</p:attrName>
                                        </p:attrNameLst>
                                      </p:cBhvr>
                                      <p:tavLst>
                                        <p:tav tm="0">
                                          <p:val>
                                            <p:strVal val="ppt_h"/>
                                          </p:val>
                                        </p:tav>
                                        <p:tav tm="100000">
                                          <p:val>
                                            <p:strVal val="4*ppt_h"/>
                                          </p:val>
                                        </p:tav>
                                      </p:tavLst>
                                    </p:anim>
                                    <p:set>
                                      <p:cBhvr>
                                        <p:cTn id="8" dur="1" fill="hold">
                                          <p:stCondLst>
                                            <p:cond delay="499"/>
                                          </p:stCondLst>
                                        </p:cTn>
                                        <p:tgtEl>
                                          <p:spTgt spid="5"/>
                                        </p:tgtEl>
                                        <p:attrNameLst>
                                          <p:attrName>style.visibility</p:attrName>
                                        </p:attrNameLst>
                                      </p:cBhvr>
                                      <p:to>
                                        <p:strVal val="hidden"/>
                                      </p:to>
                                    </p:set>
                                  </p:childTnLst>
                                </p:cTn>
                              </p:par>
                              <p:par>
                                <p:cTn id="9" presetID="53" presetClass="entr" presetSubtype="16"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4B7CC-AF78-494F-893E-06BE12E895AC}"/>
              </a:ext>
            </a:extLst>
          </p:cNvPr>
          <p:cNvSpPr>
            <a:spLocks noGrp="1"/>
          </p:cNvSpPr>
          <p:nvPr>
            <p:ph type="title"/>
          </p:nvPr>
        </p:nvSpPr>
        <p:spPr/>
        <p:txBody>
          <a:bodyPr/>
          <a:lstStyle/>
          <a:p>
            <a:r>
              <a:rPr lang="nl-BE" dirty="0"/>
              <a:t>Troeven</a:t>
            </a:r>
          </a:p>
        </p:txBody>
      </p:sp>
      <p:sp>
        <p:nvSpPr>
          <p:cNvPr id="3" name="Tijdelijke aanduiding voor inhoud 2">
            <a:extLst>
              <a:ext uri="{FF2B5EF4-FFF2-40B4-BE49-F238E27FC236}">
                <a16:creationId xmlns:a16="http://schemas.microsoft.com/office/drawing/2014/main" id="{30B67E50-098F-40E6-8B40-558482DB5249}"/>
              </a:ext>
            </a:extLst>
          </p:cNvPr>
          <p:cNvSpPr>
            <a:spLocks noGrp="1"/>
          </p:cNvSpPr>
          <p:nvPr>
            <p:ph idx="1"/>
          </p:nvPr>
        </p:nvSpPr>
        <p:spPr/>
        <p:txBody>
          <a:bodyPr/>
          <a:lstStyle/>
          <a:p>
            <a:r>
              <a:rPr lang="nl-BE" dirty="0"/>
              <a:t>Meest muzikale provincie van Nederland</a:t>
            </a:r>
            <a:br>
              <a:rPr lang="nl-BE" dirty="0"/>
            </a:br>
            <a:r>
              <a:rPr lang="nl-BE" dirty="0"/>
              <a:t>27 % van alle muziekorganisaties komt uit Limburg</a:t>
            </a:r>
          </a:p>
          <a:p>
            <a:r>
              <a:rPr lang="nl-BE" dirty="0"/>
              <a:t>De mooiste boekhandel van de wereld</a:t>
            </a:r>
            <a:br>
              <a:rPr lang="nl-BE" dirty="0"/>
            </a:br>
            <a:r>
              <a:rPr lang="nl-BE" dirty="0"/>
              <a:t>Dominicanen Maastricht</a:t>
            </a:r>
          </a:p>
          <a:p>
            <a:r>
              <a:rPr lang="nl-BE" dirty="0"/>
              <a:t>Hoogste concentratie kastelen in Nederland</a:t>
            </a:r>
            <a:br>
              <a:rPr lang="nl-BE" dirty="0"/>
            </a:br>
            <a:r>
              <a:rPr lang="nl-BE" dirty="0"/>
              <a:t>90 kastelen en residenties</a:t>
            </a:r>
          </a:p>
        </p:txBody>
      </p:sp>
    </p:spTree>
    <p:extLst>
      <p:ext uri="{BB962C8B-B14F-4D97-AF65-F5344CB8AC3E}">
        <p14:creationId xmlns:p14="http://schemas.microsoft.com/office/powerpoint/2010/main" val="1526919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B77346-8871-41A2-9EFD-EA685B17BA22}"/>
              </a:ext>
            </a:extLst>
          </p:cNvPr>
          <p:cNvSpPr>
            <a:spLocks noGrp="1"/>
          </p:cNvSpPr>
          <p:nvPr>
            <p:ph type="title"/>
          </p:nvPr>
        </p:nvSpPr>
        <p:spPr/>
        <p:txBody>
          <a:bodyPr/>
          <a:lstStyle/>
          <a:p>
            <a:r>
              <a:rPr lang="nl-BE" dirty="0"/>
              <a:t>Bedrijven</a:t>
            </a:r>
          </a:p>
        </p:txBody>
      </p:sp>
      <p:sp>
        <p:nvSpPr>
          <p:cNvPr id="3" name="Tijdelijke aanduiding voor inhoud 2">
            <a:extLst>
              <a:ext uri="{FF2B5EF4-FFF2-40B4-BE49-F238E27FC236}">
                <a16:creationId xmlns:a16="http://schemas.microsoft.com/office/drawing/2014/main" id="{37E43FC6-833D-43AB-99D7-ABB4471E1650}"/>
              </a:ext>
            </a:extLst>
          </p:cNvPr>
          <p:cNvSpPr>
            <a:spLocks noGrp="1"/>
          </p:cNvSpPr>
          <p:nvPr>
            <p:ph idx="1"/>
          </p:nvPr>
        </p:nvSpPr>
        <p:spPr/>
        <p:txBody>
          <a:bodyPr/>
          <a:lstStyle/>
          <a:p>
            <a:r>
              <a:rPr lang="nl-BE" dirty="0"/>
              <a:t>42450 bedrijven in de regio Maastricht</a:t>
            </a:r>
          </a:p>
          <a:p>
            <a:r>
              <a:rPr lang="nl-BE" dirty="0"/>
              <a:t>Sterkste hersenscanner in de wereld</a:t>
            </a:r>
          </a:p>
          <a:p>
            <a:r>
              <a:rPr lang="nl-BE" dirty="0"/>
              <a:t>50 medisch-technologische bedrijven</a:t>
            </a:r>
          </a:p>
          <a:p>
            <a:r>
              <a:rPr lang="nl-BE" dirty="0"/>
              <a:t>Gemaakt in regio Maastricht:</a:t>
            </a:r>
          </a:p>
          <a:p>
            <a:pPr lvl="1"/>
            <a:r>
              <a:rPr lang="nl-BE" dirty="0"/>
              <a:t>de eerste laboratorium-hamburger</a:t>
            </a:r>
          </a:p>
          <a:p>
            <a:pPr lvl="1"/>
            <a:r>
              <a:rPr lang="nl-BE" dirty="0"/>
              <a:t>eerste 3D-geprint schedelimplantaat</a:t>
            </a:r>
          </a:p>
          <a:p>
            <a:pPr lvl="1"/>
            <a:r>
              <a:rPr lang="nl-BE" dirty="0"/>
              <a:t>DYNEEMA, de sterkste draad (15x sterker dan staal)</a:t>
            </a:r>
          </a:p>
        </p:txBody>
      </p:sp>
    </p:spTree>
    <p:extLst>
      <p:ext uri="{BB962C8B-B14F-4D97-AF65-F5344CB8AC3E}">
        <p14:creationId xmlns:p14="http://schemas.microsoft.com/office/powerpoint/2010/main" val="2939090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BD2325-4D0F-4925-9A1E-7159124FBC1A}"/>
              </a:ext>
            </a:extLst>
          </p:cNvPr>
          <p:cNvSpPr>
            <a:spLocks noGrp="1"/>
          </p:cNvSpPr>
          <p:nvPr>
            <p:ph type="title"/>
          </p:nvPr>
        </p:nvSpPr>
        <p:spPr/>
        <p:txBody>
          <a:bodyPr/>
          <a:lstStyle/>
          <a:p>
            <a:r>
              <a:rPr lang="nl-BE" dirty="0"/>
              <a:t>Rondleidingen in Maastricht</a:t>
            </a:r>
          </a:p>
        </p:txBody>
      </p:sp>
      <p:sp>
        <p:nvSpPr>
          <p:cNvPr id="3" name="Tijdelijke aanduiding voor inhoud 2">
            <a:extLst>
              <a:ext uri="{FF2B5EF4-FFF2-40B4-BE49-F238E27FC236}">
                <a16:creationId xmlns:a16="http://schemas.microsoft.com/office/drawing/2014/main" id="{708775CE-D0E5-44E6-AAD0-02DD6CA43ACE}"/>
              </a:ext>
            </a:extLst>
          </p:cNvPr>
          <p:cNvSpPr>
            <a:spLocks noGrp="1"/>
          </p:cNvSpPr>
          <p:nvPr>
            <p:ph idx="1"/>
          </p:nvPr>
        </p:nvSpPr>
        <p:spPr/>
        <p:txBody>
          <a:bodyPr/>
          <a:lstStyle/>
          <a:p>
            <a:r>
              <a:rPr lang="nl-BE" dirty="0"/>
              <a:t>Stadswandeling historisch hart</a:t>
            </a:r>
          </a:p>
          <a:p>
            <a:r>
              <a:rPr lang="nl-BE" dirty="0"/>
              <a:t>Historische vaarroute door 't bassin</a:t>
            </a:r>
          </a:p>
          <a:p>
            <a:r>
              <a:rPr lang="nl-BE" dirty="0"/>
              <a:t>Rondvaart op de Maas</a:t>
            </a:r>
          </a:p>
          <a:p>
            <a:r>
              <a:rPr lang="nl-BE" dirty="0"/>
              <a:t>Rondleiding en proeverij brouwerij Bosch</a:t>
            </a:r>
          </a:p>
          <a:p>
            <a:r>
              <a:rPr lang="nl-BE" dirty="0"/>
              <a:t>Proeverij met virtuele rondleiding Thiessen</a:t>
            </a:r>
          </a:p>
        </p:txBody>
      </p:sp>
    </p:spTree>
    <p:extLst>
      <p:ext uri="{BB962C8B-B14F-4D97-AF65-F5344CB8AC3E}">
        <p14:creationId xmlns:p14="http://schemas.microsoft.com/office/powerpoint/2010/main" val="4163871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61F879-1774-483D-ACA4-446E53348D4D}"/>
              </a:ext>
            </a:extLst>
          </p:cNvPr>
          <p:cNvSpPr>
            <a:spLocks noGrp="1"/>
          </p:cNvSpPr>
          <p:nvPr>
            <p:ph type="title"/>
          </p:nvPr>
        </p:nvSpPr>
        <p:spPr/>
        <p:txBody>
          <a:bodyPr/>
          <a:lstStyle/>
          <a:p>
            <a:r>
              <a:rPr lang="nl-BE" dirty="0"/>
              <a:t>Onder de grond</a:t>
            </a:r>
          </a:p>
        </p:txBody>
      </p:sp>
      <p:sp>
        <p:nvSpPr>
          <p:cNvPr id="3" name="Tijdelijke aanduiding voor inhoud 2">
            <a:extLst>
              <a:ext uri="{FF2B5EF4-FFF2-40B4-BE49-F238E27FC236}">
                <a16:creationId xmlns:a16="http://schemas.microsoft.com/office/drawing/2014/main" id="{8DE023D7-CA50-4303-A1AF-49B729697179}"/>
              </a:ext>
            </a:extLst>
          </p:cNvPr>
          <p:cNvSpPr>
            <a:spLocks noGrp="1"/>
          </p:cNvSpPr>
          <p:nvPr>
            <p:ph idx="1"/>
          </p:nvPr>
        </p:nvSpPr>
        <p:spPr/>
        <p:txBody>
          <a:bodyPr/>
          <a:lstStyle/>
          <a:p>
            <a:r>
              <a:rPr lang="nl-BE" dirty="0"/>
              <a:t>Geleide wandeling grotten Zonneberg</a:t>
            </a:r>
          </a:p>
          <a:p>
            <a:r>
              <a:rPr lang="nl-BE" dirty="0"/>
              <a:t>Grotten Noord</a:t>
            </a:r>
          </a:p>
          <a:p>
            <a:r>
              <a:rPr lang="nl-BE" dirty="0"/>
              <a:t>Privé steptocht grotten Zonneberg</a:t>
            </a:r>
          </a:p>
          <a:p>
            <a:r>
              <a:rPr lang="nl-BE" dirty="0"/>
              <a:t>Fort Sint-Pieter</a:t>
            </a:r>
          </a:p>
        </p:txBody>
      </p:sp>
    </p:spTree>
    <p:extLst>
      <p:ext uri="{BB962C8B-B14F-4D97-AF65-F5344CB8AC3E}">
        <p14:creationId xmlns:p14="http://schemas.microsoft.com/office/powerpoint/2010/main" val="3119354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nacht, versierd, menigte&#10;&#10;Automatisch gegenereerde beschrijving">
            <a:extLst>
              <a:ext uri="{FF2B5EF4-FFF2-40B4-BE49-F238E27FC236}">
                <a16:creationId xmlns:a16="http://schemas.microsoft.com/office/drawing/2014/main" id="{0C96CF7E-F1E6-4042-BDDD-19EC26891B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5415"/>
            <a:ext cx="12192000" cy="12192000"/>
          </a:xfrm>
          <a:prstGeom prst="rect">
            <a:avLst/>
          </a:prstGeom>
        </p:spPr>
      </p:pic>
      <p:pic>
        <p:nvPicPr>
          <p:cNvPr id="5" name="Afbeelding 4" descr="Afbeelding met persoon, donker, strijkinstrument&#10;&#10;Automatisch gegenereerde beschrijving">
            <a:extLst>
              <a:ext uri="{FF2B5EF4-FFF2-40B4-BE49-F238E27FC236}">
                <a16:creationId xmlns:a16="http://schemas.microsoft.com/office/drawing/2014/main" id="{517F7A33-1FF6-4FFD-8FEA-BDF8F5676B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737" y="-168732"/>
            <a:ext cx="6096000" cy="3514725"/>
          </a:xfrm>
          <a:prstGeom prst="rect">
            <a:avLst/>
          </a:prstGeom>
        </p:spPr>
      </p:pic>
      <p:sp>
        <p:nvSpPr>
          <p:cNvPr id="6" name="Tekstvak 5">
            <a:extLst>
              <a:ext uri="{FF2B5EF4-FFF2-40B4-BE49-F238E27FC236}">
                <a16:creationId xmlns:a16="http://schemas.microsoft.com/office/drawing/2014/main" id="{7AC00883-8CBC-4C70-AB3E-3A300E3BDF1D}"/>
              </a:ext>
            </a:extLst>
          </p:cNvPr>
          <p:cNvSpPr txBox="1"/>
          <p:nvPr/>
        </p:nvSpPr>
        <p:spPr>
          <a:xfrm>
            <a:off x="4884515" y="-34724"/>
            <a:ext cx="3634451" cy="1754326"/>
          </a:xfrm>
          <a:prstGeom prst="rect">
            <a:avLst/>
          </a:prstGeom>
          <a:noFill/>
        </p:spPr>
        <p:txBody>
          <a:bodyPr wrap="square" rtlCol="0">
            <a:spAutoFit/>
          </a:bodyPr>
          <a:lstStyle/>
          <a:p>
            <a:r>
              <a:rPr lang="nl-BE" sz="3600">
                <a:solidFill>
                  <a:srgbClr val="DC0831"/>
                </a:solidFill>
                <a:latin typeface="Source Sans Pro" panose="020B0503030403020204" pitchFamily="34" charset="0"/>
                <a:ea typeface="Source Sans Pro" panose="020B0503030403020204" pitchFamily="34" charset="0"/>
              </a:rPr>
              <a:t>André Rieu</a:t>
            </a:r>
            <a:br>
              <a:rPr lang="nl-BE" sz="3600">
                <a:solidFill>
                  <a:srgbClr val="DC0831"/>
                </a:solidFill>
                <a:latin typeface="Source Sans Pro" panose="020B0503030403020204" pitchFamily="34" charset="0"/>
                <a:ea typeface="Source Sans Pro" panose="020B0503030403020204" pitchFamily="34" charset="0"/>
              </a:rPr>
            </a:br>
            <a:r>
              <a:rPr lang="nl-BE" sz="3600">
                <a:solidFill>
                  <a:srgbClr val="DC0831"/>
                </a:solidFill>
                <a:latin typeface="Source Sans Pro" panose="020B0503030403020204" pitchFamily="34" charset="0"/>
                <a:ea typeface="Source Sans Pro" panose="020B0503030403020204" pitchFamily="34" charset="0"/>
              </a:rPr>
              <a:t>Magial</a:t>
            </a:r>
            <a:br>
              <a:rPr lang="nl-BE" sz="3600">
                <a:solidFill>
                  <a:srgbClr val="DC0831"/>
                </a:solidFill>
                <a:latin typeface="Source Sans Pro" panose="020B0503030403020204" pitchFamily="34" charset="0"/>
                <a:ea typeface="Source Sans Pro" panose="020B0503030403020204" pitchFamily="34" charset="0"/>
              </a:rPr>
            </a:br>
            <a:r>
              <a:rPr lang="nl-BE" sz="3600">
                <a:solidFill>
                  <a:srgbClr val="DC0831"/>
                </a:solidFill>
                <a:latin typeface="Source Sans Pro" panose="020B0503030403020204" pitchFamily="34" charset="0"/>
                <a:ea typeface="Source Sans Pro" panose="020B0503030403020204" pitchFamily="34" charset="0"/>
              </a:rPr>
              <a:t>Maastricht</a:t>
            </a:r>
            <a:endParaRPr lang="nl-BE" sz="3600" dirty="0">
              <a:solidFill>
                <a:srgbClr val="DC0831"/>
              </a:solidFill>
              <a:latin typeface="Source Sans Pro" panose="020B0503030403020204" pitchFamily="34" charset="0"/>
              <a:ea typeface="Source Sans Pro" panose="020B0503030403020204" pitchFamily="34" charset="0"/>
            </a:endParaRPr>
          </a:p>
        </p:txBody>
      </p:sp>
      <p:pic>
        <p:nvPicPr>
          <p:cNvPr id="8" name="Afbeelding 7" descr="Afbeelding met illustratie&#10;&#10;Automatisch gegenereerde beschrijving">
            <a:extLst>
              <a:ext uri="{FF2B5EF4-FFF2-40B4-BE49-F238E27FC236}">
                <a16:creationId xmlns:a16="http://schemas.microsoft.com/office/drawing/2014/main" id="{EEAA6310-A790-49F5-9124-7C99E2966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0263" y="1801214"/>
            <a:ext cx="487722" cy="487722"/>
          </a:xfrm>
          <a:prstGeom prst="rect">
            <a:avLst/>
          </a:prstGeom>
        </p:spPr>
      </p:pic>
      <p:pic>
        <p:nvPicPr>
          <p:cNvPr id="7" name="Graphic 6" descr="Cirkel met pijl naar links met effen opvulling">
            <a:hlinkClick r:id="" action="ppaction://hlinkshowjump?jump=nextslide"/>
            <a:extLst>
              <a:ext uri="{FF2B5EF4-FFF2-40B4-BE49-F238E27FC236}">
                <a16:creationId xmlns:a16="http://schemas.microsoft.com/office/drawing/2014/main" id="{B84E940A-72E5-44AE-8566-0CD7D4AA32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51974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30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TotalTime>
  <Words>731</Words>
  <Application>Microsoft Office PowerPoint</Application>
  <PresentationFormat>Breedbeeld</PresentationFormat>
  <Paragraphs>154</Paragraphs>
  <Slides>22</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22</vt:i4>
      </vt:variant>
    </vt:vector>
  </HeadingPairs>
  <TitlesOfParts>
    <vt:vector size="29" baseType="lpstr">
      <vt:lpstr>Arial</vt:lpstr>
      <vt:lpstr>Calibri</vt:lpstr>
      <vt:lpstr>Calibri Light</vt:lpstr>
      <vt:lpstr>Maitree</vt:lpstr>
      <vt:lpstr>Rockwell Extra Bold</vt:lpstr>
      <vt:lpstr>Source Sans Pro</vt:lpstr>
      <vt:lpstr>Kantoorthema</vt:lpstr>
      <vt:lpstr>Maastricht</vt:lpstr>
      <vt:lpstr>Navigatiemenu</vt:lpstr>
      <vt:lpstr>Wereldkaart – Sint-Janskerk</vt:lpstr>
      <vt:lpstr>Wereldkaart - luchthavens</vt:lpstr>
      <vt:lpstr>Troeven</vt:lpstr>
      <vt:lpstr>Bedrijven</vt:lpstr>
      <vt:lpstr>Rondleidingen in Maastricht</vt:lpstr>
      <vt:lpstr>Onder de grond</vt:lpstr>
      <vt:lpstr>PowerPoint-presentatie</vt:lpstr>
      <vt:lpstr>PowerPoint-presentatie</vt:lpstr>
      <vt:lpstr>Kerken en gebouwen</vt:lpstr>
      <vt:lpstr>PowerPoint-presentatie</vt:lpstr>
      <vt:lpstr>PowerPoint-presentatie</vt:lpstr>
      <vt:lpstr>Maastricht vergaderstad</vt:lpstr>
      <vt:lpstr>Maastricht Conference Region</vt:lpstr>
      <vt:lpstr>Maastricht Conference Region</vt:lpstr>
      <vt:lpstr>Maastricht Conference Region</vt:lpstr>
      <vt:lpstr>PowerPoint-presentatie</vt:lpstr>
      <vt:lpstr>PowerPoint-presentatie</vt:lpstr>
      <vt:lpstr>PowerPoint-presentatie</vt:lpstr>
      <vt:lpstr>Wijken</vt:lpstr>
      <vt:lpstr>De wijken in Maastricht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DannyDV</dc:creator>
  <cp:lastModifiedBy>DannyDV</cp:lastModifiedBy>
  <cp:revision>63</cp:revision>
  <dcterms:created xsi:type="dcterms:W3CDTF">2021-07-07T13:13:03Z</dcterms:created>
  <dcterms:modified xsi:type="dcterms:W3CDTF">2021-08-03T11:58:12Z</dcterms:modified>
</cp:coreProperties>
</file>